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8" r:id="rId21"/>
    <p:sldId id="279" r:id="rId22"/>
    <p:sldId id="280" r:id="rId23"/>
    <p:sldId id="283" r:id="rId24"/>
    <p:sldId id="285" r:id="rId25"/>
    <p:sldId id="287" r:id="rId26"/>
    <p:sldId id="289" r:id="rId27"/>
    <p:sldId id="291" r:id="rId28"/>
    <p:sldId id="293" r:id="rId29"/>
    <p:sldId id="318" r:id="rId30"/>
    <p:sldId id="297" r:id="rId31"/>
    <p:sldId id="298" r:id="rId32"/>
    <p:sldId id="299" r:id="rId33"/>
    <p:sldId id="300" r:id="rId34"/>
    <p:sldId id="319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83" autoAdjust="0"/>
    <p:restoredTop sz="94595" autoAdjust="0"/>
  </p:normalViewPr>
  <p:slideViewPr>
    <p:cSldViewPr>
      <p:cViewPr>
        <p:scale>
          <a:sx n="70" d="100"/>
          <a:sy n="70" d="100"/>
        </p:scale>
        <p:origin x="-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5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0B61-0DA1-4DAF-8121-A59F7D0724A4}" type="datetimeFigureOut">
              <a:rPr lang="th-TH" smtClean="0"/>
              <a:t>09/01/57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h-TH" smtClean="0"/>
              <a:t>อ.วชิรวุธ  หมอทรัพย์  ครุศาสตร์อุตสาหการ  มจธ.</a:t>
            </a: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C488E-2065-459D-915A-B73314343C98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B1E12-C8D9-4FDA-9E04-9A63F8682211}" type="datetimeFigureOut">
              <a:rPr lang="th-TH" smtClean="0"/>
              <a:pPr/>
              <a:t>09/01/57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h-TH" smtClean="0"/>
              <a:t>อ.วชิรวุธ  หมอทรัพย์  ครุศาสตร์อุตสาหการ  มจธ.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69B28-E273-40D6-86B9-D80C4E37CF83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h-TH" smtClean="0"/>
              <a:t>อ.วชิรวุธ  หมอทรัพย์  ครุศาสตร์อุตสาหการ  มจธ.</a:t>
            </a:r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h-TH" smtClean="0"/>
              <a:t>อ.วชิรวุธ  หมอทรัพย์  ครุศาสตร์อุตสาหการ  มจธ.</a:t>
            </a:r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7687EED-AB93-442F-ACB4-98F6F1841509}" type="datetime1">
              <a:rPr lang="th-TH" smtClean="0"/>
              <a:t>09/01/57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th-TH" smtClean="0"/>
              <a:t>อ.วชิรวุธ  หมอทรัพย์</a:t>
            </a:r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ABDA724-E62D-41E7-A3A1-B5677EA01F4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A255-7EB8-4403-9F5E-F291D6DE4554}" type="datetime1">
              <a:rPr lang="th-TH" smtClean="0"/>
              <a:t>09/01/57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อ.วชิรวุธ  หมอทรัพย์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A724-E62D-41E7-A3A1-B5677EA01F4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9E58-0635-44A9-A964-3A61FBCBFD56}" type="datetime1">
              <a:rPr lang="th-TH" smtClean="0"/>
              <a:t>09/01/57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อ.วชิรวุธ  หมอทรัพย์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A724-E62D-41E7-A3A1-B5677EA01F4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899056-0F93-4C1A-A74C-B15B7CAA4278}" type="datetime1">
              <a:rPr lang="th-TH" smtClean="0"/>
              <a:t>09/01/57</a:t>
            </a:fld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BDA724-E62D-41E7-A3A1-B5677EA01F4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th-TH" smtClean="0"/>
              <a:t>อ.วชิรวุธ  หมอทรัพย์</a:t>
            </a:r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0B9A1C9-44B1-4D44-B3DF-A61AE364486F}" type="datetime1">
              <a:rPr lang="th-TH" smtClean="0"/>
              <a:t>09/01/57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th-TH" smtClean="0"/>
              <a:t>อ.วชิรวุธ  หมอทรัพย์</a:t>
            </a:r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ABDA724-E62D-41E7-A3A1-B5677EA01F4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995-C5B6-4AC3-B6F3-0FA462B0A4C3}" type="datetime1">
              <a:rPr lang="th-TH" smtClean="0"/>
              <a:t>09/01/57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อ.วชิรวุธ  หมอทรัพย์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A724-E62D-41E7-A3A1-B5677EA01F4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4013-AA13-4C90-B9CF-D3EF469814BA}" type="datetime1">
              <a:rPr lang="th-TH" smtClean="0"/>
              <a:t>09/01/57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อ.วชิรวุธ  หมอทรัพย์</a:t>
            </a: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A724-E62D-41E7-A3A1-B5677EA01F4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ยึด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ยึด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9BD638-84B5-4981-BCF8-6E8BAC2281E0}" type="datetime1">
              <a:rPr lang="th-TH" smtClean="0"/>
              <a:t>09/01/57</a:t>
            </a:fld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BDA724-E62D-41E7-A3A1-B5677EA01F4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th-TH" smtClean="0"/>
              <a:t>อ.วชิรวุธ  หมอทรัพย์</a:t>
            </a:r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8ADC-6366-43C6-A411-BC092114AAD1}" type="datetime1">
              <a:rPr lang="th-TH" smtClean="0"/>
              <a:t>09/01/57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อ.วชิรวุธ  หมอทรัพย์</a:t>
            </a: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A724-E62D-41E7-A3A1-B5677EA01F4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ยึด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ยึด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1A834DF-FC5A-481B-947B-9F42D4E5AEA6}" type="datetime1">
              <a:rPr lang="th-TH" smtClean="0"/>
              <a:t>09/01/57</a:t>
            </a:fld>
            <a:endParaRPr lang="th-TH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BDA724-E62D-41E7-A3A1-B5677EA01F4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3" name="ตัวยึด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th-TH" smtClean="0"/>
              <a:t>อ.วชิรวุธ  หมอทรัพย์</a:t>
            </a:r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ยึด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A4764E-DC4B-4FC0-87F7-BD95F1CD0D53}" type="datetime1">
              <a:rPr lang="th-TH" smtClean="0"/>
              <a:t>09/01/57</a:t>
            </a:fld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BDA724-E62D-41E7-A3A1-B5677EA01F4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1" name="ตัวยึด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th-TH" smtClean="0"/>
              <a:t>อ.วชิรวุธ  หมอทรัพย์</a:t>
            </a:r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021CD8-EAC7-4344-BB13-9DF701DB3CC6}" type="datetime1">
              <a:rPr lang="th-TH" smtClean="0"/>
              <a:t>09/01/57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อ.วชิรวุธ  หมอทรัพย์</a:t>
            </a:r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ABDA724-E62D-41E7-A3A1-B5677EA01F4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th/url?sa=i&amp;rct=j&amp;q=&amp;esrc=s&amp;frm=1&amp;source=images&amp;cd=&amp;cad=rja&amp;docid=rKLSa_LWv9kyxM&amp;tbnid=0ns9rhmb9DoDdM:&amp;ved=0CAUQjRw&amp;url=http://commons.wikimedia.org/wiki/File:Iron-135048.jpg&amp;ei=BedkUqTvL8KkrQfgloDQDg&amp;bvm=bv.54934254,d.bmk&amp;psig=AFQjCNEDrqV7JReaXu6owNYkJmVI8iaaSw&amp;ust=138243084687081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//upload.wikimedia.org/wikipedia/commons/6/68/Iron-135048.jpg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th/url?sa=i&amp;rct=j&amp;q=&amp;esrc=s&amp;frm=1&amp;source=images&amp;cd=&amp;cad=rja&amp;docid=b0vDMubUgP_LUM&amp;tbnid=rN7_AwBaUN4CWM:&amp;ved=0CAUQjRw&amp;url=http://www.surajproducts.com/home1/pigiron.php&amp;ei=tuZkUr2vHMzwrQe-8YC4Dg&amp;bvm=bv.54934254,d.bmk&amp;psig=AFQjCNF8wEfTZOEFmWLivHpLTjmcJaIKZQ&amp;ust=138243075718963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71472" y="3214686"/>
            <a:ext cx="8229600" cy="1684339"/>
          </a:xfrm>
        </p:spPr>
        <p:txBody>
          <a:bodyPr>
            <a:noAutofit/>
          </a:bodyPr>
          <a:lstStyle/>
          <a:p>
            <a:pPr algn="ctr"/>
            <a:r>
              <a:rPr lang="th-TH" sz="5400" dirty="0" smtClean="0">
                <a:latin typeface="Angsana New" pitchFamily="18" charset="-34"/>
                <a:cs typeface="Angsana New" pitchFamily="18" charset="-34"/>
              </a:rPr>
              <a:t>วัสดุและโลหะวิทยา</a:t>
            </a:r>
            <a:r>
              <a:rPr lang="th-TH" sz="960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9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8000" dirty="0" smtClean="0">
                <a:latin typeface="Angsana New" pitchFamily="18" charset="-34"/>
                <a:cs typeface="Angsana New" pitchFamily="18" charset="-34"/>
              </a:rPr>
              <a:t>บทที่</a:t>
            </a:r>
            <a:r>
              <a:rPr lang="en-US" sz="8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altLang="zh-CN" sz="8000" dirty="0" smtClean="0">
                <a:latin typeface="Angsana New" pitchFamily="18" charset="-34"/>
                <a:cs typeface="Angsana New" pitchFamily="18" charset="-34"/>
              </a:rPr>
              <a:t>1  </a:t>
            </a:r>
            <a:br>
              <a:rPr lang="en-US" altLang="zh-CN" sz="80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8000" dirty="0" smtClean="0">
                <a:latin typeface="Angsana New" pitchFamily="18" charset="-34"/>
                <a:cs typeface="Angsana New" pitchFamily="18" charset="-34"/>
              </a:rPr>
              <a:t>โลหะ</a:t>
            </a:r>
            <a:endParaRPr lang="th-TH" sz="9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1202" name="AutoShape 2" descr="https://encrypted-tbn1.gstatic.com/images?q=tbn:ANd9GcQ7esqtXBjK34VCOdD_YkgxtUucHRQSZ84ALDsALTGeIPnHZJsN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90500" y="-1790700"/>
            <a:ext cx="32099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1204" name="AutoShape 4" descr="https://encrypted-tbn1.gstatic.com/images?q=tbn:ANd9GcQ7esqtXBjK34VCOdD_YkgxtUucHRQSZ84ALDsALTGeIPnHZJsN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90500" y="-1790700"/>
            <a:ext cx="32099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772400" cy="1143000"/>
          </a:xfrm>
        </p:spPr>
        <p:txBody>
          <a:bodyPr>
            <a:no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เหล็กหล่อ </a:t>
            </a:r>
            <a:r>
              <a:rPr lang="en-US" sz="4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(Cast Iron)</a:t>
            </a:r>
            <a:r>
              <a:rPr lang="en-US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</a:br>
            <a:endParaRPr lang="th-TH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42910" y="1142984"/>
            <a:ext cx="7772400" cy="4786346"/>
          </a:xfrm>
        </p:spPr>
        <p:txBody>
          <a:bodyPr>
            <a:noAutofit/>
          </a:bodyPr>
          <a:lstStyle/>
          <a:p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ในอุตสาหกรรมเหล็กหล่อโดยทั่วไปแล้วจะมีคาร์บอนอยู่</a:t>
            </a:r>
          </a:p>
          <a:p>
            <a:pPr>
              <a:buNone/>
            </a:pP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      ร้อยละ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2.5 – 4 </a:t>
            </a:r>
            <a:endParaRPr lang="th-TH" sz="3200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คุณสมบัติทางด้านความเหนียว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(Ductility)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คือเปราะและแตกหักได้ง่ายจึงไม่สามารถขึ้นรูปโดยการรีดหรือการดึงขึ้นรูปที่อุณหภูมิสูง</a:t>
            </a:r>
          </a:p>
          <a:p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เหล็กหล่อมีราคาถูก มีจุดหลอมตัวต่ำสามารถหล่อขึ้นรูปได้รูปร่างง่ายกว่าเหล็กกล้า</a:t>
            </a:r>
          </a:p>
          <a:p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ชนิดของเหล็กหล่อสามารถจำแนกประเภทได้หลายลักษณะแต่ที่แพร่หลายเป็นที่ยอมรับกันนั้น อาศัยลักษณะโครงสร้างพื้นฐานและลักษณะการรวมตัวของคาร์บอน</a:t>
            </a:r>
          </a:p>
          <a:p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0"/>
            <a:ext cx="7772400" cy="1143000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เหล็กหล่อสีขาว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(White Cast Iron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42910" y="1071546"/>
            <a:ext cx="7772400" cy="4572000"/>
          </a:xfrm>
        </p:spPr>
        <p:txBody>
          <a:bodyPr/>
          <a:lstStyle/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เหล็กหล่อที่มีคาร์บอนผสมอยู่ตั้งแต่ร้อยละ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1.7 – 2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เหล็กมีความแข็งเปราะแตกหักง่าย เนื้อเหล็กจะมีสีขาว เหล็กหล่อขาวนี้จะมีความแข็งอยู่ระหว่าง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380 – 550 HB </a:t>
            </a:r>
          </a:p>
          <a:p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รูปภาพ 3" descr="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643182"/>
            <a:ext cx="542928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214678" y="6072206"/>
            <a:ext cx="28552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แผนภาพสมดุลเหล็กกันคาร์บอน</a:t>
            </a:r>
            <a:endParaRPr kumimoji="0" lang="th-TH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0"/>
            <a:ext cx="7772400" cy="1143000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เหล็กหล่อสีเทาหรือเหล็กหล่อดำ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(Gray Cast Iron) 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8258204" cy="557214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th-TH" sz="3300" dirty="0" smtClean="0"/>
              <a:t>เหล็กหล่อชนิดนี้จะมีโครงสร้างคล้ายกับเหล็กดิบ </a:t>
            </a:r>
          </a:p>
          <a:p>
            <a:pPr lvl="0"/>
            <a:r>
              <a:rPr lang="th-TH" sz="3300" dirty="0" smtClean="0"/>
              <a:t>ตกแต่งขึ้นรูปได้ง่าย </a:t>
            </a:r>
          </a:p>
          <a:p>
            <a:pPr lvl="0"/>
            <a:r>
              <a:rPr lang="th-TH" sz="3300" dirty="0" smtClean="0"/>
              <a:t>มีจุดหลอมเหลวต่ำ </a:t>
            </a:r>
          </a:p>
          <a:p>
            <a:pPr lvl="0"/>
            <a:r>
              <a:rPr lang="th-TH" sz="3300" dirty="0" smtClean="0"/>
              <a:t>อัตราการขยายตัวน้อย </a:t>
            </a:r>
          </a:p>
          <a:p>
            <a:pPr lvl="0"/>
            <a:r>
              <a:rPr lang="th-TH" sz="3300" dirty="0" smtClean="0"/>
              <a:t>ทนต่อแรงอัด</a:t>
            </a:r>
            <a:r>
              <a:rPr lang="th-TH" sz="3300" dirty="0" smtClean="0">
                <a:latin typeface="Angsana New" pitchFamily="18" charset="-34"/>
                <a:cs typeface="Angsana New" pitchFamily="18" charset="-34"/>
              </a:rPr>
              <a:t>และรับแรงสั่น </a:t>
            </a:r>
            <a:r>
              <a:rPr lang="en-US" sz="3300" dirty="0" smtClean="0">
                <a:latin typeface="Angsana New" pitchFamily="18" charset="-34"/>
                <a:cs typeface="Angsana New" pitchFamily="18" charset="-34"/>
              </a:rPr>
              <a:t>(Damping Capacity) </a:t>
            </a:r>
            <a:r>
              <a:rPr lang="th-TH" sz="3300" dirty="0" smtClean="0">
                <a:latin typeface="Angsana New" pitchFamily="18" charset="-34"/>
                <a:cs typeface="Angsana New" pitchFamily="18" charset="-34"/>
              </a:rPr>
              <a:t>ได้ดี</a:t>
            </a:r>
          </a:p>
          <a:p>
            <a:pPr lvl="0"/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lvl="0"/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lvl="0"/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lvl="0"/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lvl="0"/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lvl="0"/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algn="ctr">
              <a:buNone/>
            </a:pPr>
            <a:endParaRPr lang="th-TH" b="1" dirty="0" smtClean="0"/>
          </a:p>
          <a:p>
            <a:pPr algn="ctr">
              <a:buNone/>
            </a:pPr>
            <a:endParaRPr lang="th-TH" b="1" dirty="0" smtClean="0"/>
          </a:p>
          <a:p>
            <a:pPr algn="ctr">
              <a:buNone/>
            </a:pPr>
            <a:r>
              <a:rPr lang="th-TH" b="1" dirty="0" smtClean="0"/>
              <a:t>โครงสร้างเหล็กหล่อสีเทา</a:t>
            </a:r>
            <a:endParaRPr lang="th-TH" dirty="0"/>
          </a:p>
        </p:txBody>
      </p:sp>
      <p:pic>
        <p:nvPicPr>
          <p:cNvPr id="4" name="รูปภาพ 3" descr="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857628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เหล็กหล่อเหนียว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(Ductile and Malleable Cast Iron) 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42910" y="1785926"/>
            <a:ext cx="8058152" cy="2981332"/>
          </a:xfrm>
        </p:spPr>
        <p:txBody>
          <a:bodyPr/>
          <a:lstStyle/>
          <a:p>
            <a:pPr lvl="0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เหล็กหล่อชนิดนี้จะมีความเค้นแรงดึงสูงทั้งยังมีความเหนียว</a:t>
            </a:r>
          </a:p>
          <a:p>
            <a:pPr lvl="0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ทนต่อแรงกระแทกได้ดี ในการทดสอบแรงดึงเหล็กหล่อเหนียวจะพบว่าคล้ายคลึงกับเหล็กกล้าคือ จะมีความยืดหยุ่น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(Elastic)</a:t>
            </a: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สามารถปรับปรุงคุณสมบัติทางกลโดยวิธีทางความร้อนได้ดีอีกด้วย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043890" cy="989034"/>
          </a:xfrm>
        </p:spPr>
        <p:txBody>
          <a:bodyPr>
            <a:no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เหล็กหล่อผสมหรือเหล็กหล่อพิเศษ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(Alloy or Special Cast Iron) 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th-TH" sz="3200" dirty="0" smtClean="0"/>
              <a:t>เหล็กหล่อชนิดนี้มีธาตุผสม เช่น โครเมียม นิกเกิลและโมลิบดินัม เป็นต้น</a:t>
            </a:r>
          </a:p>
          <a:p>
            <a:pPr lvl="0"/>
            <a:endParaRPr lang="th-TH" dirty="0" smtClean="0"/>
          </a:p>
          <a:p>
            <a:pPr lvl="0"/>
            <a:endParaRPr lang="th-TH" dirty="0" smtClean="0"/>
          </a:p>
          <a:p>
            <a:pPr lvl="0"/>
            <a:endParaRPr lang="th-TH" dirty="0" smtClean="0"/>
          </a:p>
          <a:p>
            <a:pPr>
              <a:buNone/>
            </a:pPr>
            <a:endParaRPr lang="th-TH" b="1" dirty="0" smtClean="0"/>
          </a:p>
          <a:p>
            <a:pPr>
              <a:buNone/>
            </a:pPr>
            <a:endParaRPr lang="th-TH" b="1" dirty="0" smtClean="0"/>
          </a:p>
          <a:p>
            <a:pPr>
              <a:buNone/>
            </a:pPr>
            <a:endParaRPr lang="th-TH" b="1" dirty="0" smtClean="0"/>
          </a:p>
          <a:p>
            <a:pPr algn="ctr">
              <a:buNone/>
            </a:pPr>
            <a:r>
              <a:rPr lang="th-TH" dirty="0" smtClean="0"/>
              <a:t>โครงสร้างเหล็กหล่อผสมหรือเหล็กหล่อชนิดพิเศษ</a:t>
            </a:r>
            <a:endParaRPr lang="en-US" dirty="0" smtClean="0"/>
          </a:p>
          <a:p>
            <a:endParaRPr lang="th-TH" dirty="0"/>
          </a:p>
        </p:txBody>
      </p:sp>
      <p:pic>
        <p:nvPicPr>
          <p:cNvPr id="4" name="รูปภาพ 3" descr="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214554"/>
            <a:ext cx="400052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เหล็กกล้า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(Steel)</a:t>
            </a:r>
            <a:endParaRPr lang="th-TH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357158" y="1500174"/>
            <a:ext cx="8272466" cy="4714876"/>
          </a:xfrm>
        </p:spPr>
        <p:txBody>
          <a:bodyPr>
            <a:norm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เหล็กกล้านั้นมีคุณสมบัติในการรับแรงต่างๆ ได้ดี</a:t>
            </a:r>
          </a:p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สำหรับกรรมวิธีทางความร้อนที่ทำต่อเหล็กกล้านั้น จะทำให้โครงสร้างจุลภาค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(Microstructure)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ของเหล็กกล้าเปลี่ยนแปลงไป</a:t>
            </a:r>
            <a:endParaRPr lang="en-US" sz="3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เหล็กกล้ามีคาร์บอนผสมอยู่ประมาณไม่เกินร้อยละ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และเหล็กกล้ายังแบ่งได้ตามปริมาณของคาร์บอนที่ผสมอยู่ ซึ่งสามารถแบ่งได้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ชนิด</a:t>
            </a:r>
            <a:endParaRPr lang="en-US" sz="36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เหล็กกล้าคาร์บอน </a:t>
            </a: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(Carbon Steel)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36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เหล็กกล้าคาร์บอนต่ำ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(Low Carbon Steel) </a:t>
            </a:r>
            <a:endParaRPr lang="th-TH" sz="3600" dirty="0" smtClean="0"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เหล็กกล้าคาร์บอนปานกลาง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(Medium Carbon Steel) </a:t>
            </a:r>
            <a:endParaRPr lang="th-TH" sz="3600" dirty="0" smtClean="0"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เหล็กกล้าคาร์บอนสูง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(High Carbon Steel) </a:t>
            </a:r>
            <a:endParaRPr lang="th-TH" sz="3600" dirty="0" smtClean="0"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เหล็กกล้าคาร์บอนทั้ง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ประเภทนี้อาจเรียกว่าเหล็กละมุน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(Mild Steel)</a:t>
            </a:r>
            <a:endParaRPr lang="th-TH" sz="3600" dirty="0" smtClean="0"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ถ้ามีคาร์บอนผสมอยู่มากเราจะเรียกว่า เหล็กกล้าเครื่องมือคาร์บอน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(Carbon Tool Steel)</a:t>
            </a:r>
          </a:p>
          <a:p>
            <a:pPr>
              <a:buNone/>
            </a:pP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 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เหล็กกล้าผสม 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(Alloys  Steel) 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571472" y="1643050"/>
            <a:ext cx="8115328" cy="3429024"/>
          </a:xfrm>
        </p:spPr>
        <p:txBody>
          <a:bodyPr>
            <a:normAutofit/>
          </a:bodyPr>
          <a:lstStyle/>
          <a:p>
            <a:pPr lvl="0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เหล็กกล้าผสมนี้ประกอบด้วย</a:t>
            </a:r>
          </a:p>
          <a:p>
            <a:pPr lvl="1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เหล็กกล้าผสมต่ำ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(Low Alloys Steel)</a:t>
            </a:r>
          </a:p>
          <a:p>
            <a:pPr lvl="1"/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เหล็กกล้าผสมปานกลาง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(Medium Alloys Steel)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lvl="1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เหล็กกล้าผสมสูง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(High Alloys Steel) </a:t>
            </a:r>
            <a:endParaRPr lang="th-TH" sz="36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ธาตุที่ผสมในเหล็กกล้า</a:t>
            </a:r>
            <a:endParaRPr lang="th-TH" sz="36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7467600" cy="4873752"/>
          </a:xfrm>
        </p:spPr>
        <p:txBody>
          <a:bodyPr>
            <a:normAutofit fontScale="92500"/>
          </a:bodyPr>
          <a:lstStyle/>
          <a:p>
            <a:pPr lvl="0"/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ซิลิคอน 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มีอยู่ในเหล็กกล้าที่มีปริมาณคาร์บอนต่ำ </a:t>
            </a:r>
          </a:p>
          <a:p>
            <a:pPr lvl="1"/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เหล็กกล้าผสมซิลิคอนที่สำคัญอาจแยกออกได้เป็น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3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 ประเภท คือ</a:t>
            </a:r>
            <a:endParaRPr lang="en-US" sz="3200" dirty="0" smtClean="0">
              <a:latin typeface="AngsanaUPC" pitchFamily="18" charset="-34"/>
              <a:cs typeface="AngsanaUPC" pitchFamily="18" charset="-34"/>
            </a:endParaRPr>
          </a:p>
          <a:p>
            <a:pPr lvl="4"/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Silicon – Manganese Steel</a:t>
            </a:r>
          </a:p>
          <a:p>
            <a:pPr lvl="4"/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Silicon Steel</a:t>
            </a:r>
          </a:p>
          <a:p>
            <a:pPr lvl="4"/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Value Steel</a:t>
            </a:r>
          </a:p>
          <a:p>
            <a:pPr lvl="0"/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โมลิบดินัม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 ช่วยให้เกิดการจับตัวของคาร์ไบด์อย่างแน่นหนาและเป็นธาตุที่ช่วยไม่ให้เกิดการแตกร้าวได้ง่ายและยังป้องกันไม่ให้เกิดการขยายตัวของเกรนอีกด้วย</a:t>
            </a:r>
            <a:endParaRPr lang="en-US" sz="3200" dirty="0" smtClean="0"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วาเนเดียม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 เป็นธาตุที่ช่วยให้เกิดการจับตัวของคาร์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-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ไบด์อย่างแน่นหนา</a:t>
            </a:r>
            <a:endParaRPr lang="en-US" sz="3200" dirty="0" smtClean="0">
              <a:latin typeface="AngsanaUPC" pitchFamily="18" charset="-34"/>
              <a:cs typeface="AngsanaUPC" pitchFamily="18" charset="-34"/>
            </a:endParaRPr>
          </a:p>
          <a:p>
            <a:endParaRPr lang="th-TH" sz="2800" dirty="0" smtClean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714348" y="1571612"/>
            <a:ext cx="7772400" cy="4214842"/>
          </a:xfrm>
        </p:spPr>
        <p:txBody>
          <a:bodyPr>
            <a:normAutofit lnSpcReduction="10000"/>
          </a:bodyPr>
          <a:lstStyle/>
          <a:p>
            <a:pPr lvl="0"/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ทังสเตน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 เป็นธาตุที่ช่วยให้เกิดการจับตัวของคาร์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ไบด์อย่างแน่นหนา</a:t>
            </a:r>
          </a:p>
          <a:p>
            <a:pPr lvl="1"/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คาร์ไบด์เหล่านี้จะไม่ละลายเป็นเนื้อเดียวกับเหล็กทั้งหมดถึงแม้ว่าจะมีอุณหภูมิสูง ๆ </a:t>
            </a:r>
          </a:p>
          <a:p>
            <a:pPr lvl="1"/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เหล็กชนิดนี้จึงใช้ทำเครื่องมือพวกที่มีรอบหมุนด้วยความเร็วสูง</a:t>
            </a:r>
          </a:p>
          <a:p>
            <a:pPr lvl="1"/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ทังสเตนยังจะช่วยให้เหล็กกล้าผสมมีขนาดเกรนละเอียด</a:t>
            </a:r>
          </a:p>
          <a:p>
            <a:pPr>
              <a:buNone/>
            </a:pPr>
            <a:endParaRPr lang="th-TH" dirty="0" smtClean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85918" y="642918"/>
            <a:ext cx="4500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ธาตุที่ผสมในเหล็กกล้า (ต่อ)</a:t>
            </a:r>
            <a:endParaRPr lang="th-TH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th-TH" sz="9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โลหะ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714348" y="2285992"/>
            <a:ext cx="7772400" cy="2928958"/>
          </a:xfrm>
        </p:spPr>
        <p:txBody>
          <a:bodyPr>
            <a:normAutofit/>
          </a:bodyPr>
          <a:lstStyle/>
          <a:p>
            <a:pPr lvl="0"/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โลหะจำพวกเหล็ก</a:t>
            </a:r>
            <a:r>
              <a:rPr lang="en-US" sz="4400" dirty="0" smtClean="0">
                <a:latin typeface="Angsana New" pitchFamily="18" charset="-34"/>
                <a:cs typeface="Angsana New" pitchFamily="18" charset="-34"/>
              </a:rPr>
              <a:t> (Ferrous Metal)</a:t>
            </a:r>
          </a:p>
          <a:p>
            <a:pPr lvl="0"/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โลหะนอกจำพวกเหล็ก</a:t>
            </a:r>
            <a:r>
              <a:rPr lang="en-US" sz="4400" dirty="0" smtClean="0">
                <a:latin typeface="Angsana New" pitchFamily="18" charset="-34"/>
                <a:cs typeface="Angsana New" pitchFamily="18" charset="-34"/>
              </a:rPr>
              <a:t>(Nonferrous Metal)</a:t>
            </a:r>
          </a:p>
          <a:p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ความเค้นและความเครียด</a:t>
            </a:r>
            <a:endParaRPr lang="th-TH" sz="44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28662" y="857232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โลหะนอกจำพวกเหล็ก </a:t>
            </a: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(Nonferrous Metals)</a:t>
            </a:r>
            <a:b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360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914400" y="1785926"/>
            <a:ext cx="7772400" cy="3929090"/>
          </a:xfrm>
        </p:spPr>
        <p:txBody>
          <a:bodyPr/>
          <a:lstStyle/>
          <a:p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โลหะหนัก 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(Heavy Metals) 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โลหะเบา 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(Light Metals) 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โลหะผสม 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(Alloy Metals)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7772400" cy="989034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โลหะหนัก </a:t>
            </a: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(Heavy Metals)</a:t>
            </a:r>
            <a:r>
              <a:rPr lang="en-US" sz="3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360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42910" y="1357298"/>
            <a:ext cx="7772400" cy="4572000"/>
          </a:xfrm>
        </p:spPr>
        <p:txBody>
          <a:bodyPr>
            <a:normAutofit/>
          </a:bodyPr>
          <a:lstStyle/>
          <a:p>
            <a:pPr lvl="0"/>
            <a:r>
              <a:rPr lang="th-TH" sz="3600" b="1" dirty="0" smtClean="0"/>
              <a:t>ทองแดง</a:t>
            </a:r>
            <a:r>
              <a:rPr lang="th-TH" sz="3600" dirty="0" smtClean="0"/>
              <a:t> </a:t>
            </a:r>
          </a:p>
          <a:p>
            <a:pPr lvl="1"/>
            <a:r>
              <a:rPr lang="th-TH" sz="3600" dirty="0" smtClean="0"/>
              <a:t>สามารถนำไฟฟ้าและความร้อนได้ดี </a:t>
            </a:r>
          </a:p>
          <a:p>
            <a:pPr lvl="1"/>
            <a:r>
              <a:rPr lang="th-TH" sz="3600" dirty="0" smtClean="0"/>
              <a:t>ทนต่อการสึกหรอและทนต่อการกับ</a:t>
            </a:r>
          </a:p>
          <a:p>
            <a:pPr lvl="1"/>
            <a:r>
              <a:rPr lang="th-TH" sz="3600" dirty="0" smtClean="0"/>
              <a:t>ทองแดงสามารถนำไปใช้ทำสายไฟฟ้า เครื่องไฟฟ้า หัวแร้งบัดกรี เครื่องประดับต่างๆหรืออุปกรณ์เครื่องเย็นและอุปกรณ์เครื่องจักรกล</a:t>
            </a:r>
            <a:endParaRPr lang="en-US" sz="3600" dirty="0" smtClean="0"/>
          </a:p>
          <a:p>
            <a:pPr>
              <a:buNone/>
            </a:pP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3"/>
          <p:cNvSpPr>
            <a:spLocks noGrp="1"/>
          </p:cNvSpPr>
          <p:nvPr>
            <p:ph sz="quarter" idx="1"/>
          </p:nvPr>
        </p:nvSpPr>
        <p:spPr>
          <a:xfrm>
            <a:off x="214282" y="500042"/>
            <a:ext cx="8715436" cy="5857916"/>
          </a:xfrm>
        </p:spPr>
        <p:txBody>
          <a:bodyPr>
            <a:normAutofit lnSpcReduction="10000"/>
          </a:bodyPr>
          <a:lstStyle/>
          <a:p>
            <a:pPr lvl="0"/>
            <a:r>
              <a:rPr lang="th-TH" sz="3200" b="1" dirty="0" smtClean="0"/>
              <a:t>สังกะสี </a:t>
            </a:r>
          </a:p>
          <a:p>
            <a:pPr lvl="1"/>
            <a:r>
              <a:rPr lang="th-TH" sz="3200" dirty="0" smtClean="0"/>
              <a:t>จุดหลอมเหลวต่ำ </a:t>
            </a:r>
          </a:p>
          <a:p>
            <a:pPr lvl="1"/>
            <a:r>
              <a:rPr lang="th-TH" sz="3200" dirty="0" smtClean="0"/>
              <a:t>โลหะที่ทนทานต่อสภาพบรรยากาศ ไม่เกิดการกัดกร่อนแต่ไม่ทนต่อกรดและเกลือ</a:t>
            </a:r>
          </a:p>
          <a:p>
            <a:pPr lvl="0"/>
            <a:r>
              <a:rPr lang="th-TH" sz="3200" b="1" dirty="0" smtClean="0"/>
              <a:t>ดีบุก </a:t>
            </a:r>
          </a:p>
          <a:p>
            <a:pPr lvl="1"/>
            <a:r>
              <a:rPr lang="th-TH" sz="3200" dirty="0" smtClean="0"/>
              <a:t>มีจุดหลอมเหลวต่ำ</a:t>
            </a:r>
          </a:p>
          <a:p>
            <a:pPr lvl="1"/>
            <a:r>
              <a:rPr lang="th-TH" sz="3200" dirty="0" smtClean="0"/>
              <a:t>เนื้อโลหะอ่อนและรีดเป็นแผ่นได้ง่าย</a:t>
            </a:r>
          </a:p>
          <a:p>
            <a:pPr lvl="1"/>
            <a:r>
              <a:rPr lang="th-TH" sz="3200" dirty="0" smtClean="0"/>
              <a:t>ทนต่อการกัดกร่อนในบรรยากาศปกติได้ดี ไม่เป็นพิษจึงนำไปเคลือบแผ่นเหล็กทำกระป๋องบรรจุอาหาร</a:t>
            </a:r>
          </a:p>
          <a:p>
            <a:pPr lvl="1"/>
            <a:r>
              <a:rPr lang="th-TH" sz="3200" dirty="0" smtClean="0"/>
              <a:t>สามารถนำดีบุกไปใช้เป็นโลหะบัดกรี แบริ่ง ทั้งยังใช้เคลือบแผ่นเหล็กเพื่อป้องกันการกัดกร่อนและใช้ทำอุปกรณ์ไฟฟ้า </a:t>
            </a:r>
            <a:r>
              <a:rPr lang="en-US" sz="3200" dirty="0" smtClean="0"/>
              <a:t>–</a:t>
            </a:r>
            <a:r>
              <a:rPr lang="th-TH" sz="3200" dirty="0" smtClean="0"/>
              <a:t> อิเล็กทรอนิกส์</a:t>
            </a:r>
            <a:endParaRPr lang="en-US" sz="3200" dirty="0" smtClean="0"/>
          </a:p>
          <a:p>
            <a:endParaRPr lang="th-TH" dirty="0" smtClean="0"/>
          </a:p>
          <a:p>
            <a:pPr lvl="0"/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8286808" cy="6000792"/>
          </a:xfrm>
        </p:spPr>
        <p:txBody>
          <a:bodyPr>
            <a:noAutofit/>
          </a:bodyPr>
          <a:lstStyle/>
          <a:p>
            <a:pPr lvl="0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ตะกั่ว </a:t>
            </a: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เป็นโลหะที่มีความเหนียวและนิ่มขึ้นรูปได้ง่าย 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มีความหนาแน่นมาก </a:t>
            </a: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มีจุดหลอมเหลวต่ำ</a:t>
            </a: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ทนการกัดกร่อนได้ดี โดยเฉพาะกรด </a:t>
            </a: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ตะกั่วยังมีคุณสมบัติเป็นตัวหล่อลื่นที่ดีอีกด้วย แต่ตะกั่วมีความแข็งแรงต่ำ</a:t>
            </a:r>
          </a:p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นิกเกิล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นิกเกิลมักจะร่วมกับแร่อื่น </a:t>
            </a: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มีความเหนียวและขัดขึ้นมันได้ดี </a:t>
            </a: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ทนต่อการกัดกร่อนของกรดและด่าง แต่ไม่ทนต่อกรดอย่างเข้มข้น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สามารถนำไปใช้งานชุบเคลือบผิวป้องกัน</a:t>
            </a:r>
            <a:r>
              <a:rPr lang="th-TH" sz="2800" dirty="0" smtClean="0"/>
              <a:t>สนิม</a:t>
            </a:r>
            <a:endParaRPr lang="en-US" sz="2800" dirty="0" smtClean="0"/>
          </a:p>
          <a:p>
            <a:pPr lvl="2"/>
            <a:endParaRPr lang="th-TH" sz="2800" dirty="0" smtClean="0"/>
          </a:p>
          <a:p>
            <a:pPr lvl="1">
              <a:buNone/>
            </a:pPr>
            <a:endParaRPr lang="th-T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285720" y="357166"/>
            <a:ext cx="8643998" cy="6072230"/>
          </a:xfrm>
        </p:spPr>
        <p:txBody>
          <a:bodyPr>
            <a:noAutofit/>
          </a:bodyPr>
          <a:lstStyle/>
          <a:p>
            <a:pPr lvl="0"/>
            <a:r>
              <a:rPr lang="th-TH" sz="3200" b="1" dirty="0" smtClean="0"/>
              <a:t>โครเมียม</a:t>
            </a:r>
            <a:r>
              <a:rPr lang="th-TH" sz="3200" dirty="0" smtClean="0"/>
              <a:t> </a:t>
            </a:r>
          </a:p>
          <a:p>
            <a:pPr lvl="1"/>
            <a:r>
              <a:rPr lang="th-TH" sz="3200" dirty="0" smtClean="0"/>
              <a:t>โครเมียมเป็นโลหะที่มีสีคล้ายเหล็ก </a:t>
            </a:r>
          </a:p>
          <a:p>
            <a:pPr lvl="1"/>
            <a:r>
              <a:rPr lang="th-TH" sz="3200" dirty="0" smtClean="0"/>
              <a:t>เมื่อหักดูจะมีรอยหักเป็นสีขาวเป็นมันวาวเหมือนกับเงิน </a:t>
            </a:r>
          </a:p>
          <a:p>
            <a:pPr lvl="1"/>
            <a:r>
              <a:rPr lang="th-TH" sz="3200" dirty="0" smtClean="0"/>
              <a:t>แต่แข็งและเปราะ ทนต่อการกัดกร่อนและทนต่อการสึกหรอ</a:t>
            </a:r>
          </a:p>
          <a:p>
            <a:pPr lvl="1"/>
            <a:r>
              <a:rPr lang="th-TH" sz="3200" dirty="0" smtClean="0"/>
              <a:t>สามารถนำไปใช้งานเคลือบผิวป้องกันสนิม ทำวัสดุผสมกับเหล็กกล้าไร้สนิม กระบอกสูบและเครื่องมือที่ทนต่อการสึกหรอ </a:t>
            </a:r>
          </a:p>
          <a:p>
            <a:pPr lvl="1"/>
            <a:r>
              <a:rPr lang="th-TH" sz="3200" dirty="0" smtClean="0"/>
              <a:t>สามารถนำไปใช้เป็นสารเคมีฟอกหนัง</a:t>
            </a:r>
            <a:endParaRPr lang="en-US" sz="3200" dirty="0" smtClean="0"/>
          </a:p>
          <a:p>
            <a:pPr lvl="0"/>
            <a:r>
              <a:rPr lang="th-TH" sz="3200" b="1" dirty="0" smtClean="0"/>
              <a:t>ทังสเตน</a:t>
            </a:r>
            <a:r>
              <a:rPr lang="th-TH" sz="3200" dirty="0" smtClean="0"/>
              <a:t> </a:t>
            </a:r>
          </a:p>
          <a:p>
            <a:pPr lvl="1"/>
            <a:r>
              <a:rPr lang="th-TH" sz="3200" dirty="0" smtClean="0"/>
              <a:t>เป็นโลหะที่มีสีขาวเหมือนเงิน </a:t>
            </a:r>
          </a:p>
          <a:p>
            <a:pPr lvl="1"/>
            <a:r>
              <a:rPr lang="th-TH" sz="3200" dirty="0" smtClean="0"/>
              <a:t>มีความเหนียว มีจุดหลอมเหลวสูง ทนต่อการกัดกร่อน </a:t>
            </a:r>
          </a:p>
          <a:p>
            <a:pPr lvl="1"/>
            <a:r>
              <a:rPr lang="th-TH" sz="3200" dirty="0" smtClean="0"/>
              <a:t>เป็นตัวนำความร้อนได้ดี มีความแข็งแต่เปราะ</a:t>
            </a:r>
            <a:endParaRPr lang="en-US" sz="3200" dirty="0" smtClean="0"/>
          </a:p>
          <a:p>
            <a:pPr lvl="1">
              <a:buNone/>
            </a:pPr>
            <a:endParaRPr lang="en-US" sz="3200" dirty="0" smtClean="0"/>
          </a:p>
          <a:p>
            <a:pPr lvl="1">
              <a:buNone/>
            </a:pPr>
            <a:r>
              <a:rPr lang="th-TH" sz="3200" b="1" dirty="0" smtClean="0"/>
              <a:t>       </a:t>
            </a:r>
            <a:endParaRPr lang="th-TH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285720" y="428604"/>
            <a:ext cx="8572560" cy="5929354"/>
          </a:xfrm>
        </p:spPr>
        <p:txBody>
          <a:bodyPr>
            <a:noAutofit/>
          </a:bodyPr>
          <a:lstStyle/>
          <a:p>
            <a:pPr lvl="0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โมลิบดินัม</a:t>
            </a: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มีสีขาวเหมือนเงิน </a:t>
            </a: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มีความเหนียวสามารถดัดโค้งงอได้ </a:t>
            </a: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ทำเป็นแผ่นบางได้ มีคุณสมบัติอื่นๆทั่วไปคล้ายกับทังสเตน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สามารถนำไปใช้ผสมทำให้โลหะมีความแข็งแรง </a:t>
            </a:r>
          </a:p>
          <a:p>
            <a:pPr lvl="3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เช่นใช้เป็นวัสดุผสมกับเหล็กให้เหล็กเหนียวขึ้น ความเค้นแรงดึงเพิ่มขึ้น สารประกอบโมลิบดินัมได้แก่โมลิบดินัมซัลไฟด์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(MoS</a:t>
            </a:r>
            <a:r>
              <a:rPr lang="en-US" sz="2800" baseline="-250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ใช้ทำวัสดุหล่อลื่นได้ดี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วาเนเดียม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มีความแข็งมากและทนทานต่อการกัดกร่อนของกรด </a:t>
            </a: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ทนต่อความร้อนได้สูงมาก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สามารถนำไปใช้ทำเป็นโลหะผสมเหล็ก ทำให้ความเหนียวและความเค้นสูงมากขึ้น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lvl="1"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 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8643998" cy="6143668"/>
          </a:xfrm>
        </p:spPr>
        <p:txBody>
          <a:bodyPr>
            <a:noAutofit/>
          </a:bodyPr>
          <a:lstStyle/>
          <a:p>
            <a:pPr lvl="0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โคบอลต์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เป็นโลหะสีเงินเทามีคุณสมบัติคล้ายนิกเกิล</a:t>
            </a: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มีความเหนียวมากกว่าและเป็นส่วนประกอบที่สำคัญของโลหะแข็ง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โคบอลต์นั้นสามารถนำไปใช้ผสมทำแม่เหล็กและใช้ทำเครื่องมือในวงการแพทย์ได้</a:t>
            </a:r>
          </a:p>
          <a:p>
            <a:pPr lvl="0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แมงกานีส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เป็นโลหะที่มีสีขาว </a:t>
            </a: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มีความแข็งแต่เปราะ</a:t>
            </a: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ถ้าผสมลงในเหล็กมีผลทำให้แกรไฟต์แยกตัวได้น้อยในเหล็กหล่อ 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แมงกานีสสามารถนำไปใช้เป็นโลหะผสม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endParaRPr lang="en-US" sz="3200" dirty="0" smtClean="0"/>
          </a:p>
          <a:p>
            <a:endParaRPr lang="th-TH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142844" y="357166"/>
            <a:ext cx="8858312" cy="6500834"/>
          </a:xfrm>
        </p:spPr>
        <p:txBody>
          <a:bodyPr>
            <a:normAutofit/>
          </a:bodyPr>
          <a:lstStyle/>
          <a:p>
            <a:pPr lvl="0"/>
            <a:r>
              <a:rPr lang="th-TH" b="1" dirty="0" smtClean="0"/>
              <a:t>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แทนเทเลียม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เป็นโลหะแข็ง มีสีเทาเป็นมัน </a:t>
            </a: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ถ้ายิ่งบริสุทธิ์เท่าใดจะยิ่งอ่อน สามารถดึงเป็นเส้นได้ง่ายและมีค่าความเค้นแรงดึงสูงสุดประมาณ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350 – 1,100 N/mm</a:t>
            </a:r>
            <a:r>
              <a:rPr lang="en-US" sz="2800" baseline="300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ทนต่อกรดต่างๆได้เกือบทุกชนิด ทนต่อความร้อน</a:t>
            </a: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มีคุณสมบัตินำไฟฟ้าและความร้อน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ไทเทเนียม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มีความเค้นแรงดึงเท่ากับเหล็กหล้าถึงแม้ว่าจะมีอุณหภูมิประมาณ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400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องศาเซลเซียส</a:t>
            </a: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ยังทนต่อการกัดกร่อนได้เป็นอย่างดี	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สามารถนำไปใช้เป็นวัสดุผสมทำให้โลหะมีความแข็ง </a:t>
            </a:r>
          </a:p>
          <a:p>
            <a:pPr lvl="3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เช่น เหล็กผสม อะลูมิเนียมผสม จะมีความแข็งแรงที่อุณหภูมิสูงจึงใช้ทำกังหันไอน้ำและครีบเทอร์ไบน์ของเครื่องยนต์ไอพ่น เป็นต้น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    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8501122" cy="6215106"/>
          </a:xfrm>
        </p:spPr>
        <p:txBody>
          <a:bodyPr>
            <a:noAutofit/>
          </a:bodyPr>
          <a:lstStyle/>
          <a:p>
            <a:pPr lvl="0"/>
            <a:r>
              <a:rPr lang="th-TH" sz="3200" b="1" dirty="0" smtClean="0"/>
              <a:t>พลวง</a:t>
            </a:r>
            <a:r>
              <a:rPr lang="th-TH" sz="3200" dirty="0" smtClean="0"/>
              <a:t> </a:t>
            </a:r>
          </a:p>
          <a:p>
            <a:pPr lvl="1"/>
            <a:r>
              <a:rPr lang="th-TH" sz="3200" dirty="0" smtClean="0"/>
              <a:t>มีขาวเหมือนเงิน </a:t>
            </a:r>
          </a:p>
          <a:p>
            <a:pPr lvl="1"/>
            <a:r>
              <a:rPr lang="th-TH" sz="3200" dirty="0" smtClean="0"/>
              <a:t>มีความแข็ง เปราะ </a:t>
            </a:r>
          </a:p>
          <a:p>
            <a:pPr lvl="1"/>
            <a:r>
              <a:rPr lang="th-TH" sz="3200" dirty="0" smtClean="0"/>
              <a:t>ความแข็งของพลวงจะดูได้จากการตะไบโลหะผสมเหล็กกับพลวง ซึ่งในขณะตะไบจะมีประกายไฟเกิดขึ้น</a:t>
            </a:r>
          </a:p>
          <a:p>
            <a:pPr lvl="1">
              <a:buNone/>
            </a:pPr>
            <a:endParaRPr lang="en-US" sz="3200" dirty="0" smtClean="0"/>
          </a:p>
          <a:p>
            <a:pPr lvl="0"/>
            <a:r>
              <a:rPr lang="th-TH" sz="3200" b="1" dirty="0" smtClean="0"/>
              <a:t>แคดเมียม</a:t>
            </a:r>
            <a:r>
              <a:rPr lang="th-TH" sz="3200" dirty="0" smtClean="0"/>
              <a:t> </a:t>
            </a:r>
          </a:p>
          <a:p>
            <a:pPr lvl="1"/>
            <a:r>
              <a:rPr lang="th-TH" sz="3200" dirty="0" smtClean="0"/>
              <a:t>เป็นโลหะที่ทนต่อการกัดกร่อน </a:t>
            </a:r>
          </a:p>
          <a:p>
            <a:pPr lvl="1"/>
            <a:r>
              <a:rPr lang="th-TH" sz="3200" dirty="0" smtClean="0"/>
              <a:t>มีความแข็งและใช้เป็นโลหะผสม</a:t>
            </a:r>
            <a:endParaRPr lang="en-US" sz="3200" dirty="0" smtClean="0"/>
          </a:p>
          <a:p>
            <a:pPr lvl="1"/>
            <a:r>
              <a:rPr lang="th-TH" sz="3200" dirty="0" smtClean="0"/>
              <a:t>แคดเมียมสามารถนำไปใช้ชุบผิวเหล็กและอะลูมิเนียม</a:t>
            </a:r>
          </a:p>
          <a:p>
            <a:pPr lvl="0">
              <a:buNone/>
            </a:pPr>
            <a:endParaRPr lang="th-TH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571472" y="714356"/>
            <a:ext cx="8072494" cy="5000660"/>
          </a:xfrm>
        </p:spPr>
        <p:txBody>
          <a:bodyPr>
            <a:noAutofit/>
          </a:bodyPr>
          <a:lstStyle/>
          <a:p>
            <a:pPr lvl="0"/>
            <a:r>
              <a:rPr lang="th-TH" sz="3200" dirty="0" smtClean="0"/>
              <a:t> </a:t>
            </a:r>
            <a:r>
              <a:rPr lang="th-TH" sz="3200" b="1" dirty="0" smtClean="0"/>
              <a:t>บิสมัท</a:t>
            </a:r>
            <a:r>
              <a:rPr lang="th-TH" sz="3200" dirty="0" smtClean="0"/>
              <a:t> </a:t>
            </a:r>
          </a:p>
          <a:p>
            <a:pPr lvl="1"/>
            <a:r>
              <a:rPr lang="th-TH" sz="3200" dirty="0" smtClean="0"/>
              <a:t>เป็นโลหะแข็งเหมือนพลวง </a:t>
            </a:r>
          </a:p>
          <a:p>
            <a:pPr lvl="1"/>
            <a:r>
              <a:rPr lang="th-TH" sz="3200" dirty="0" smtClean="0"/>
              <a:t>มีสีค่อนข้างแดง มีความเปราะ </a:t>
            </a:r>
          </a:p>
          <a:p>
            <a:pPr lvl="1"/>
            <a:r>
              <a:rPr lang="th-TH" sz="3200" dirty="0" smtClean="0"/>
              <a:t>เป็นวัสดุผสมที่ช่วยลดจุดหลอมเหลวให้ต่ำลง</a:t>
            </a:r>
          </a:p>
          <a:p>
            <a:pPr lvl="1"/>
            <a:endParaRPr lang="en-US" sz="3200" dirty="0" smtClean="0"/>
          </a:p>
          <a:p>
            <a:pPr lvl="0"/>
            <a:r>
              <a:rPr lang="th-TH" sz="3200" b="1" dirty="0" smtClean="0"/>
              <a:t>ปรอท</a:t>
            </a:r>
            <a:r>
              <a:rPr lang="th-TH" sz="3200" dirty="0" smtClean="0"/>
              <a:t> </a:t>
            </a:r>
          </a:p>
          <a:p>
            <a:pPr lvl="1"/>
            <a:r>
              <a:rPr lang="th-TH" sz="3200" dirty="0" smtClean="0"/>
              <a:t>เป็นโลหะที่มีสีขาว </a:t>
            </a:r>
          </a:p>
          <a:p>
            <a:pPr lvl="1"/>
            <a:r>
              <a:rPr lang="th-TH" sz="3200" dirty="0" smtClean="0"/>
              <a:t>ปรอทเป็นโลหะชนิดเดียวที่เป็นของเหลวที่อุณหภูมิห้อง </a:t>
            </a:r>
          </a:p>
          <a:p>
            <a:pPr lvl="1"/>
            <a:r>
              <a:rPr lang="th-TH" sz="3200" dirty="0" smtClean="0"/>
              <a:t>ปรอทจะกลายเป็นไอ ณ อุณหภูมิ </a:t>
            </a:r>
            <a:r>
              <a:rPr lang="en-US" sz="3200" dirty="0" smtClean="0"/>
              <a:t>357 </a:t>
            </a:r>
            <a:r>
              <a:rPr lang="th-TH" sz="3200" dirty="0" smtClean="0"/>
              <a:t>องศาเซลเซียส</a:t>
            </a:r>
            <a:endParaRPr lang="en-US" sz="3200" dirty="0" smtClean="0"/>
          </a:p>
          <a:p>
            <a:pPr>
              <a:buNone/>
            </a:pPr>
            <a:r>
              <a:rPr lang="th-TH" sz="3200" dirty="0" smtClean="0"/>
              <a:t>       </a:t>
            </a:r>
          </a:p>
          <a:p>
            <a:endParaRPr lang="th-TH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h-TH" sz="5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571472" y="1447800"/>
            <a:ext cx="8115328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		วัสดุในงานอุตสาหกรรมโดยทั่วไปนั้นมีอยู่หลายชนิด แต่นิยมใช้กันอย่างแพร่หลายคือโลหะ ทั้งนี้เนื่องจากโลหะนั้นหาได้งาย ราคาไม่แพง แข็งแรง ทนทาน และแปรสภาพเพื่อนำกลับใช้ได้อีก โลหะดังกล่าวนี้สามารถแบ่งเป็น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ชนิด คือ โลหะจำพวกเหล็ก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(Ferrous Metals)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และโลหะนอกจำพวกเหล็ก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(Nonferrous Metals)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en-US" sz="40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571472" y="500042"/>
            <a:ext cx="7772400" cy="5643602"/>
          </a:xfrm>
        </p:spPr>
        <p:txBody>
          <a:bodyPr>
            <a:normAutofit/>
          </a:bodyPr>
          <a:lstStyle/>
          <a:p>
            <a:pPr lvl="0"/>
            <a:r>
              <a:rPr lang="th-TH" sz="3200" b="1" dirty="0" smtClean="0"/>
              <a:t>เงิน </a:t>
            </a:r>
          </a:p>
          <a:p>
            <a:pPr lvl="1"/>
            <a:r>
              <a:rPr lang="th-TH" sz="3000" dirty="0" smtClean="0"/>
              <a:t>มีคุณสมบัติเป็นตัวนำไฟฟ้าที่ดีที่สุด </a:t>
            </a:r>
          </a:p>
          <a:p>
            <a:pPr lvl="1"/>
            <a:r>
              <a:rPr lang="th-TH" sz="3000" dirty="0" smtClean="0"/>
              <a:t>มีราคาแพง </a:t>
            </a:r>
          </a:p>
          <a:p>
            <a:pPr lvl="1"/>
            <a:r>
              <a:rPr lang="th-TH" sz="3000" dirty="0" smtClean="0"/>
              <a:t>เงินสามารถนำไปใช้ทำหลอดกลักฟิวส์และหน้าสัมผัสงานไฟฟ้า เครื่องวัดด้วยแสงที่ต้องการความเที่ยงตรงของ</a:t>
            </a:r>
            <a:endParaRPr lang="en-US" sz="3000" dirty="0" smtClean="0"/>
          </a:p>
          <a:p>
            <a:pPr lvl="0"/>
            <a:r>
              <a:rPr lang="th-TH" sz="3200" b="1" dirty="0" smtClean="0"/>
              <a:t>ทอง </a:t>
            </a:r>
          </a:p>
          <a:p>
            <a:pPr lvl="1"/>
            <a:r>
              <a:rPr lang="th-TH" sz="3000" dirty="0" smtClean="0"/>
              <a:t>ทองเป็นโลหะอ่อน รีดง่าย </a:t>
            </a:r>
          </a:p>
          <a:p>
            <a:pPr lvl="1"/>
            <a:r>
              <a:rPr lang="th-TH" sz="3000" dirty="0" smtClean="0"/>
              <a:t>สามารถนำไฟฟ้าได้ดีรองจากเงินและทองแดง</a:t>
            </a:r>
            <a:r>
              <a:rPr lang="th-TH" sz="3000" b="1" dirty="0" smtClean="0"/>
              <a:t> </a:t>
            </a:r>
          </a:p>
          <a:p>
            <a:pPr lvl="1"/>
            <a:r>
              <a:rPr lang="th-TH" sz="3000" dirty="0" smtClean="0"/>
              <a:t>ทนต่อการกัดกร่อน ทนต่อไฟ</a:t>
            </a:r>
            <a:endParaRPr lang="th-TH" sz="3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571472" y="428604"/>
            <a:ext cx="8072494" cy="5000628"/>
          </a:xfrm>
        </p:spPr>
        <p:txBody>
          <a:bodyPr>
            <a:normAutofit/>
          </a:bodyPr>
          <a:lstStyle/>
          <a:p>
            <a:pPr lvl="0"/>
            <a:r>
              <a:rPr lang="th-TH" sz="3200" b="1" dirty="0" smtClean="0"/>
              <a:t>ทองคำขาว</a:t>
            </a:r>
            <a:endParaRPr lang="en-US" sz="3200" dirty="0" smtClean="0"/>
          </a:p>
          <a:p>
            <a:pPr lvl="1"/>
            <a:r>
              <a:rPr lang="th-TH" sz="3000" dirty="0" smtClean="0"/>
              <a:t>โลหะที่มีราคาแพงและหนักที่สุดในบรรดาโลหะทั้งหลาย </a:t>
            </a:r>
          </a:p>
          <a:p>
            <a:pPr lvl="1"/>
            <a:r>
              <a:rPr lang="th-TH" sz="3000" dirty="0" smtClean="0"/>
              <a:t>ทองคำขาวเป็นโลหะมีลักษณะมันวาวสีขาว </a:t>
            </a:r>
          </a:p>
          <a:p>
            <a:pPr lvl="1"/>
            <a:r>
              <a:rPr lang="th-TH" sz="3000" dirty="0" smtClean="0"/>
              <a:t>ไม่ขึ้นสนิมและนำไฟฟ้าได้ดี </a:t>
            </a:r>
          </a:p>
          <a:p>
            <a:pPr lvl="1"/>
            <a:r>
              <a:rPr lang="th-TH" sz="3000" dirty="0" smtClean="0"/>
              <a:t>เผาให้ร้อนก็ยังเป็นโลหะที่ยอมรวมตัวกับออกซิเจนในอากาศทำให้ผิวไม่เกิดสนิม</a:t>
            </a:r>
          </a:p>
          <a:p>
            <a:pPr lvl="1"/>
            <a:r>
              <a:rPr lang="th-TH" sz="3000" dirty="0" smtClean="0"/>
              <a:t>สามารถดึงและรีดเป็นเส้นเล็กได้ </a:t>
            </a:r>
          </a:p>
          <a:p>
            <a:pPr lvl="1"/>
            <a:r>
              <a:rPr lang="th-TH" sz="3000" dirty="0" smtClean="0"/>
              <a:t>ทนต่อการกัดกร่อน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 smtClean="0"/>
          </a:p>
          <a:p>
            <a:endParaRPr lang="th-TH" sz="3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000" b="1" i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โลหะเบา</a:t>
            </a:r>
            <a:r>
              <a:rPr lang="en-US" sz="4000" b="1" i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 (Light Metals)</a:t>
            </a:r>
            <a:r>
              <a:rPr lang="en-US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</a:br>
            <a:endParaRPr lang="th-TH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857224" y="2786058"/>
            <a:ext cx="7772400" cy="2947990"/>
          </a:xfrm>
        </p:spPr>
        <p:txBody>
          <a:bodyPr/>
          <a:lstStyle/>
          <a:p>
            <a:pPr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โลหะเบา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 หมายถึง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โลหะที่มีความหนาแน่นน้อยกว่า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 4 kg/dm</a:t>
            </a:r>
            <a:r>
              <a:rPr lang="en-US" sz="4000" baseline="30000" dirty="0" smtClean="0"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 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501122" cy="6357982"/>
          </a:xfrm>
        </p:spPr>
        <p:txBody>
          <a:bodyPr>
            <a:normAutofit/>
          </a:bodyPr>
          <a:lstStyle/>
          <a:p>
            <a:r>
              <a:rPr lang="th-TH" sz="3200" b="1" dirty="0" smtClean="0"/>
              <a:t>อะลูมิเนียม</a:t>
            </a:r>
            <a:r>
              <a:rPr lang="th-TH" sz="3200" dirty="0" smtClean="0"/>
              <a:t> </a:t>
            </a:r>
          </a:p>
          <a:p>
            <a:pPr lvl="1"/>
            <a:r>
              <a:rPr lang="th-TH" sz="3200" dirty="0" smtClean="0"/>
              <a:t>มีความหนาแน่นน้อย </a:t>
            </a:r>
          </a:p>
          <a:p>
            <a:pPr lvl="1"/>
            <a:r>
              <a:rPr lang="th-TH" sz="3200" dirty="0" smtClean="0"/>
              <a:t>น้ำหนักเบาและมีความแข็งแรงต่อน้ำหนักสูง </a:t>
            </a:r>
            <a:endParaRPr lang="en-US" sz="3200" dirty="0" smtClean="0"/>
          </a:p>
          <a:p>
            <a:pPr lvl="1"/>
            <a:r>
              <a:rPr lang="en-US" sz="3200" dirty="0" smtClean="0"/>
              <a:t> </a:t>
            </a:r>
            <a:r>
              <a:rPr lang="th-TH" sz="3200" dirty="0" smtClean="0"/>
              <a:t>มีความเหนียวมาก สามารถขึ้นรูปด้วยกรรมวิธี</a:t>
            </a:r>
            <a:r>
              <a:rPr lang="en-US" sz="3200" dirty="0" smtClean="0"/>
              <a:t> </a:t>
            </a:r>
            <a:r>
              <a:rPr lang="th-TH" sz="3200" dirty="0" smtClean="0"/>
              <a:t>ต่างๆได้ง่าย และมีจุดหลอมตัวต่ำ</a:t>
            </a:r>
            <a:endParaRPr lang="en-US" sz="3200" dirty="0" smtClean="0"/>
          </a:p>
          <a:p>
            <a:pPr lvl="1"/>
            <a:r>
              <a:rPr lang="th-TH" sz="3200" dirty="0" smtClean="0"/>
              <a:t>โลหะที่ไม่เป็นพิษต่อร่างกายและมีค่าการนำความร้อนสูง จึงใช้ทำภาชะหุงต้มอาหารเป็นโลหะที่ไม่เป็นแม่เหล็กไม่เกิด</a:t>
            </a:r>
          </a:p>
          <a:p>
            <a:endParaRPr lang="th-TH" sz="2400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28596" y="785794"/>
            <a:ext cx="7467600" cy="487375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th-TH" sz="2900" b="1" dirty="0" smtClean="0"/>
              <a:t>แมกนีเซียม</a:t>
            </a:r>
            <a:endParaRPr lang="en-US" sz="2900" dirty="0" smtClean="0"/>
          </a:p>
          <a:p>
            <a:pPr lvl="2"/>
            <a:r>
              <a:rPr lang="th-TH" sz="2900" dirty="0" smtClean="0"/>
              <a:t>เป็นโลหะที่มีน้ำหนักเบา </a:t>
            </a:r>
          </a:p>
          <a:p>
            <a:pPr lvl="2"/>
            <a:r>
              <a:rPr lang="th-TH" sz="2900" dirty="0" smtClean="0"/>
              <a:t>มีคุณสมบัติในการแปรรูปบนเครื่องจักรดีมาก</a:t>
            </a:r>
          </a:p>
          <a:p>
            <a:pPr lvl="2"/>
            <a:r>
              <a:rPr lang="th-TH" sz="2900" dirty="0" smtClean="0"/>
              <a:t>ความแข็งแรงซึ่งความแข็งแรงนั้นจะขึ้นอยู่กับความบริสุทธิ์</a:t>
            </a:r>
            <a:endParaRPr lang="en-US" sz="2900" dirty="0" smtClean="0"/>
          </a:p>
          <a:p>
            <a:pPr lvl="2"/>
            <a:r>
              <a:rPr lang="th-TH" sz="2900" dirty="0" smtClean="0"/>
              <a:t>แมกนีเซียมเกือบทั้งหมดที่ถูกนำมาใช้จึงอยู่ในรูปของแมกนีเซียมผสม เป็น</a:t>
            </a:r>
            <a:r>
              <a:rPr lang="en-US" sz="2900" dirty="0" smtClean="0"/>
              <a:t>  2 </a:t>
            </a:r>
            <a:r>
              <a:rPr lang="th-TH" sz="2900" dirty="0" smtClean="0"/>
              <a:t>ประเภท</a:t>
            </a:r>
            <a:r>
              <a:rPr lang="en-US" sz="2900" dirty="0" smtClean="0"/>
              <a:t> </a:t>
            </a:r>
            <a:endParaRPr lang="th-TH" sz="2900" dirty="0" smtClean="0"/>
          </a:p>
          <a:p>
            <a:pPr lvl="6"/>
            <a:r>
              <a:rPr lang="th-TH" sz="3000" dirty="0" smtClean="0"/>
              <a:t>แมกนีเซียมเหนียวผสม </a:t>
            </a:r>
          </a:p>
          <a:p>
            <a:pPr lvl="6"/>
            <a:r>
              <a:rPr lang="th-TH" sz="3000" dirty="0" smtClean="0"/>
              <a:t>แมกนีเซียมหล่อผสม</a:t>
            </a:r>
          </a:p>
          <a:p>
            <a:pPr lvl="2"/>
            <a:r>
              <a:rPr lang="th-TH" sz="2900" dirty="0" smtClean="0"/>
              <a:t> แมกนีเซียมผสมสามารถปาดผิวได้ง่าย และขึ้นรูปด้วยการ รีด ดึง ตี ได้โดยง่าย</a:t>
            </a:r>
            <a:endParaRPr lang="en-US" sz="2900" dirty="0" smtClean="0"/>
          </a:p>
          <a:p>
            <a:pPr lvl="2"/>
            <a:r>
              <a:rPr lang="th-TH" sz="2900" dirty="0" smtClean="0"/>
              <a:t>แมกนีเซียมผสมถ้าถูกน้ำจะเกิดการกัดกร่อน</a:t>
            </a:r>
            <a:endParaRPr lang="en-US" sz="2900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42910" y="1071546"/>
            <a:ext cx="7772400" cy="4572000"/>
          </a:xfrm>
        </p:spPr>
        <p:txBody>
          <a:bodyPr>
            <a:normAutofit/>
          </a:bodyPr>
          <a:lstStyle/>
          <a:p>
            <a:r>
              <a:rPr lang="th-TH" sz="3200" b="1" dirty="0" smtClean="0"/>
              <a:t>เบริลเลียม</a:t>
            </a:r>
            <a:r>
              <a:rPr lang="th-TH" sz="3200" dirty="0" smtClean="0"/>
              <a:t> </a:t>
            </a:r>
          </a:p>
          <a:p>
            <a:pPr lvl="1"/>
            <a:r>
              <a:rPr lang="th-TH" sz="3200" dirty="0" smtClean="0"/>
              <a:t>เป็นโลหะที่มีอัตราการยืดตัวน้อยมาก  </a:t>
            </a:r>
          </a:p>
          <a:p>
            <a:pPr lvl="1"/>
            <a:r>
              <a:rPr lang="th-TH" sz="3200" dirty="0" smtClean="0"/>
              <a:t>ใช้เป็นโลหะผสมจะทำให้โลหะผสมเหล่านั้น</a:t>
            </a:r>
            <a:r>
              <a:rPr lang="en-US" sz="3200" dirty="0" smtClean="0"/>
              <a:t> </a:t>
            </a:r>
            <a:r>
              <a:rPr lang="th-TH" sz="3200" dirty="0" smtClean="0"/>
              <a:t>มีความแข็ง</a:t>
            </a:r>
          </a:p>
          <a:p>
            <a:pPr lvl="1">
              <a:buNone/>
            </a:pPr>
            <a:r>
              <a:rPr lang="th-TH" sz="3200" dirty="0" smtClean="0"/>
              <a:t>    เพิ่มมากขึ้น</a:t>
            </a:r>
          </a:p>
          <a:p>
            <a:pPr lvl="1"/>
            <a:r>
              <a:rPr lang="th-TH" sz="3200" dirty="0" smtClean="0"/>
              <a:t>เบริลเลียมสามารถนำไปใช้เป็นโลหะผสมทองแดง นอกจากนั้นยังใช้กับงานที่ต้องการความแข็งแรงสูงและทนต่อการกัดกร่อน</a:t>
            </a:r>
          </a:p>
          <a:p>
            <a:pPr lvl="1">
              <a:buNone/>
            </a:pPr>
            <a:r>
              <a:rPr lang="th-TH" sz="3200" dirty="0" smtClean="0"/>
              <a:t>   ได้ดี</a:t>
            </a:r>
            <a:br>
              <a:rPr lang="th-TH" sz="3200" dirty="0" smtClean="0"/>
            </a:br>
            <a:endParaRPr lang="th-TH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th-TH" sz="3600" b="1" i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โลหะผสม</a:t>
            </a:r>
            <a:r>
              <a:rPr lang="en-US" sz="3600" i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3600" b="1" i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(Alloy Metals)</a:t>
            </a:r>
            <a:r>
              <a:rPr lang="en-US" sz="3600" i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600" i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3600" i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785786" y="2285992"/>
            <a:ext cx="7772400" cy="164307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      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โลหะหนักผสม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(Alloy Heavy Metals)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เป็นการนำเอาโลหะหนักหลายๆ ชนิดมาผสมกัน</a:t>
            </a:r>
            <a:endParaRPr lang="en-US" sz="36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36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8258204" cy="5591196"/>
          </a:xfrm>
        </p:spPr>
        <p:txBody>
          <a:bodyPr>
            <a:normAutofit/>
          </a:bodyPr>
          <a:lstStyle/>
          <a:p>
            <a:pPr lvl="0"/>
            <a:r>
              <a:rPr lang="th-TH" sz="3200" b="1" dirty="0" smtClean="0"/>
              <a:t>ทองเหลือง</a:t>
            </a:r>
            <a:r>
              <a:rPr lang="th-TH" sz="3200" dirty="0" smtClean="0"/>
              <a:t> </a:t>
            </a:r>
          </a:p>
          <a:p>
            <a:pPr lvl="1"/>
            <a:r>
              <a:rPr lang="th-TH" sz="3200" dirty="0" smtClean="0"/>
              <a:t>เป็นวัสดุผสมระหว่างทองแดงกับสังกะสี</a:t>
            </a:r>
            <a:endParaRPr lang="en-US" sz="3200" dirty="0" smtClean="0"/>
          </a:p>
          <a:p>
            <a:pPr lvl="1"/>
            <a:r>
              <a:rPr lang="th-TH" sz="3200" dirty="0" smtClean="0"/>
              <a:t>ทองเหลืองสามารถนำไปใช้ทำโลหะประณีตต่างๆ ชิ้นส่วนเครื่องมือกลที่ต้องสวมอัดขณะร้อน ชิ้นส่วนนาฬิกาและตัวใบเครื่องกังหัน เป็นต้น</a:t>
            </a:r>
            <a:endParaRPr lang="en-US" sz="3200" dirty="0" smtClean="0"/>
          </a:p>
          <a:p>
            <a:pPr lvl="0"/>
            <a:r>
              <a:rPr lang="th-TH" sz="3200" b="1" dirty="0" smtClean="0"/>
              <a:t>ทองเหลือหล่อ</a:t>
            </a:r>
            <a:r>
              <a:rPr lang="th-TH" sz="3200" dirty="0" smtClean="0"/>
              <a:t> </a:t>
            </a:r>
          </a:p>
          <a:p>
            <a:pPr lvl="1"/>
            <a:r>
              <a:rPr lang="th-TH" sz="3200" dirty="0" smtClean="0"/>
              <a:t>เป็นวัสดุผสมระหว่าทองแดง สังกะสีและดีบุก </a:t>
            </a:r>
          </a:p>
          <a:p>
            <a:pPr lvl="1"/>
            <a:r>
              <a:rPr lang="th-TH" sz="3200" dirty="0" smtClean="0"/>
              <a:t>มีความแข็งแรงมากกว่าทองเหลืองทั่วๆไป </a:t>
            </a:r>
          </a:p>
          <a:p>
            <a:pPr lvl="1"/>
            <a:r>
              <a:rPr lang="th-TH" sz="3200" dirty="0" smtClean="0"/>
              <a:t>ดีบุกผสมจะช่วยเพิ่มความแข็งแรงให้กับทองเหลือหล่อ </a:t>
            </a:r>
          </a:p>
          <a:p>
            <a:pPr lvl="1"/>
            <a:r>
              <a:rPr lang="th-TH" sz="3200" dirty="0" smtClean="0"/>
              <a:t>สังกะสีนั้นจะระเหยไปทุกครั้งที่มีการหลอมละลาย</a:t>
            </a:r>
            <a:endParaRPr lang="en-US" sz="3200" dirty="0" smtClean="0"/>
          </a:p>
          <a:p>
            <a:pPr>
              <a:buNone/>
            </a:pPr>
            <a:endParaRPr lang="th-TH" sz="3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785786" y="214290"/>
            <a:ext cx="7772400" cy="4572000"/>
          </a:xfrm>
        </p:spPr>
        <p:txBody>
          <a:bodyPr>
            <a:noAutofit/>
          </a:bodyPr>
          <a:lstStyle/>
          <a:p>
            <a:pPr lvl="0"/>
            <a:r>
              <a:rPr lang="th-TH" sz="3200" b="1" dirty="0" smtClean="0"/>
              <a:t>ทองเหลืองพิเศษหรือทองแดงบัดกรี </a:t>
            </a:r>
          </a:p>
          <a:p>
            <a:pPr lvl="1"/>
            <a:r>
              <a:rPr lang="th-TH" sz="3200" dirty="0" smtClean="0"/>
              <a:t>เป็นวัสดุผสมระหว่างทองแดง ตะกั่ว แมงกานีส อะลูมิเนียม ดีบุกและเหล็ก</a:t>
            </a:r>
            <a:endParaRPr lang="en-US" sz="3200" dirty="0" smtClean="0"/>
          </a:p>
          <a:p>
            <a:pPr lvl="1"/>
            <a:r>
              <a:rPr lang="th-TH" sz="3200" dirty="0" smtClean="0"/>
              <a:t>ทองเหลืองพิเศษนี้สามารถนำไปใช้ทำใบพัดเรือเดินทะเล อุปกรณ์ในงานเคมีและงานบัดกรีที่ต้องการความแข็งแรง</a:t>
            </a:r>
            <a:endParaRPr lang="en-US" sz="3200" dirty="0" smtClean="0"/>
          </a:p>
          <a:p>
            <a:pPr lvl="0"/>
            <a:r>
              <a:rPr lang="th-TH" sz="3200" b="1" dirty="0" smtClean="0"/>
              <a:t>เงินเยอรมัน</a:t>
            </a:r>
            <a:r>
              <a:rPr lang="th-TH" sz="3200" dirty="0" smtClean="0"/>
              <a:t> </a:t>
            </a:r>
          </a:p>
          <a:p>
            <a:pPr lvl="1"/>
            <a:r>
              <a:rPr lang="th-TH" sz="3200" dirty="0" smtClean="0"/>
              <a:t>เป็นวัสดุผสมระหว่างทองแดง สังกะสีและนิกเกิล </a:t>
            </a:r>
          </a:p>
          <a:p>
            <a:pPr lvl="1"/>
            <a:r>
              <a:rPr lang="th-TH" sz="3200" dirty="0" smtClean="0"/>
              <a:t>โลหะนี้สามารถดึงและขึ้นรูปเย็นได้ดี </a:t>
            </a:r>
          </a:p>
          <a:p>
            <a:pPr lvl="1"/>
            <a:r>
              <a:rPr lang="th-TH" sz="3200" dirty="0" smtClean="0"/>
              <a:t>ทนต่อการกัดกร่อน </a:t>
            </a:r>
          </a:p>
          <a:p>
            <a:pPr lvl="1"/>
            <a:r>
              <a:rPr lang="th-TH" sz="3200" dirty="0" smtClean="0"/>
              <a:t>ถ้าผสมตะกั่วลงไปอีกประมาณ</a:t>
            </a:r>
            <a:endParaRPr lang="th-TH" sz="3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8501122" cy="6286544"/>
          </a:xfrm>
        </p:spPr>
        <p:txBody>
          <a:bodyPr>
            <a:noAutofit/>
          </a:bodyPr>
          <a:lstStyle/>
          <a:p>
            <a:pPr lvl="0"/>
            <a:r>
              <a:rPr lang="th-TH" sz="3600" b="1" dirty="0" smtClean="0"/>
              <a:t>บรอนซ์</a:t>
            </a:r>
            <a:r>
              <a:rPr lang="th-TH" sz="3600" dirty="0" smtClean="0"/>
              <a:t> </a:t>
            </a:r>
          </a:p>
          <a:p>
            <a:pPr lvl="1"/>
            <a:r>
              <a:rPr lang="th-TH" sz="3200" dirty="0" smtClean="0"/>
              <a:t>เป็นวัสดุผสมระหว่างทองแดงกับโลหะผสมอื่นๆ ซึ่งอาจมีมากว่า </a:t>
            </a:r>
            <a:r>
              <a:rPr lang="en-US" sz="3200" dirty="0" smtClean="0"/>
              <a:t>1</a:t>
            </a:r>
            <a:r>
              <a:rPr lang="th-TH" sz="3200" dirty="0" smtClean="0"/>
              <a:t> ชนิด</a:t>
            </a:r>
            <a:endParaRPr lang="en-US" sz="3200" dirty="0" smtClean="0"/>
          </a:p>
          <a:p>
            <a:pPr lvl="0"/>
            <a:r>
              <a:rPr lang="th-TH" sz="3200" dirty="0" smtClean="0"/>
              <a:t>บรอนซ์ดีบุก</a:t>
            </a:r>
          </a:p>
          <a:p>
            <a:pPr lvl="1"/>
            <a:r>
              <a:rPr lang="th-TH" sz="3200" dirty="0" smtClean="0"/>
              <a:t> เป็นวัสดุผสมระหว่างดีบุก ทองแดงและสังกะสี </a:t>
            </a:r>
          </a:p>
          <a:p>
            <a:pPr lvl="1"/>
            <a:r>
              <a:rPr lang="th-TH" sz="3200" dirty="0" smtClean="0"/>
              <a:t>เป็นบรอนซ์ที่มีความแข็งแรงมากชนิดหนึ่ง </a:t>
            </a:r>
            <a:endParaRPr lang="en-US" sz="3200" dirty="0" smtClean="0"/>
          </a:p>
          <a:p>
            <a:pPr lvl="1"/>
            <a:r>
              <a:rPr lang="th-TH" sz="3200" dirty="0" smtClean="0"/>
              <a:t>อีกทั้งยังมีความยืดหยุ่นและทนต่อการผุกร่อนได้ดี         </a:t>
            </a:r>
            <a:endParaRPr lang="en-US" sz="3200" dirty="0" smtClean="0"/>
          </a:p>
          <a:p>
            <a:pPr lvl="0"/>
            <a:r>
              <a:rPr lang="th-TH" sz="3200" dirty="0" smtClean="0"/>
              <a:t>บรอนซ์อะลูมิเนียม </a:t>
            </a:r>
          </a:p>
          <a:p>
            <a:pPr lvl="1"/>
            <a:r>
              <a:rPr lang="th-TH" sz="3200" dirty="0" smtClean="0"/>
              <a:t>เป็นวัสดุที่มีส่วนผสมระหว่างอะลูมิเนียม ทองแดงและสังกะสี </a:t>
            </a:r>
          </a:p>
          <a:p>
            <a:pPr lvl="1"/>
            <a:r>
              <a:rPr lang="th-TH" sz="3200" dirty="0" smtClean="0"/>
              <a:t>บรอนซ์อะลูมิเนียมชนิดนี้มีความเค้นแรงดึงสูงและทนต่อการกัดกร่อน อีกทั้งยังสามารถทำการเชื่อมได้อีกด้วย</a:t>
            </a:r>
            <a:endParaRPr lang="en-US" sz="3200" dirty="0" smtClean="0"/>
          </a:p>
          <a:p>
            <a:pPr>
              <a:buNone/>
            </a:pPr>
            <a:r>
              <a:rPr lang="th-TH" sz="3200" dirty="0" smtClean="0"/>
              <a:t>       </a:t>
            </a:r>
            <a:endParaRPr lang="en-US" sz="3200" dirty="0" smtClean="0"/>
          </a:p>
          <a:p>
            <a:endParaRPr lang="th-TH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การจำแนกชนิดของโลหะ</a:t>
            </a:r>
            <a:endParaRPr lang="th-TH" sz="4400" dirty="0"/>
          </a:p>
        </p:txBody>
      </p:sp>
      <p:pic>
        <p:nvPicPr>
          <p:cNvPr id="4" name="ตัวยึดเนื้อหา 3" descr="1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36"/>
            <a:ext cx="835821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42910" y="500042"/>
            <a:ext cx="8043890" cy="55197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3200" dirty="0" smtClean="0"/>
          </a:p>
          <a:p>
            <a:pPr lvl="0"/>
            <a:r>
              <a:rPr lang="th-TH" sz="3500" dirty="0" smtClean="0">
                <a:latin typeface="Angsana New" pitchFamily="18" charset="-34"/>
                <a:cs typeface="+mj-cs"/>
              </a:rPr>
              <a:t>บรอนซ์ตะกั่ว </a:t>
            </a:r>
          </a:p>
          <a:p>
            <a:pPr lvl="1"/>
            <a:r>
              <a:rPr lang="th-TH" sz="3500" dirty="0" smtClean="0">
                <a:latin typeface="Angsana New" pitchFamily="18" charset="-34"/>
                <a:cs typeface="+mj-cs"/>
              </a:rPr>
              <a:t>เป็นวัสดุผสมระหว่างตะกั่ว ทองแดงและสังกะสี </a:t>
            </a:r>
          </a:p>
          <a:p>
            <a:pPr lvl="1"/>
            <a:r>
              <a:rPr lang="th-TH" sz="3500" dirty="0" smtClean="0">
                <a:latin typeface="Angsana New" pitchFamily="18" charset="-34"/>
                <a:cs typeface="+mj-cs"/>
              </a:rPr>
              <a:t>บรอนซ์ตะกั่วมีผิวที่ลื่นตัวได้ดีมาก จึงสามารถรับแรงกดบนผิวตัวมันเองได้ดี</a:t>
            </a:r>
            <a:endParaRPr lang="en-US" sz="3500" dirty="0" smtClean="0">
              <a:latin typeface="Angsana New" pitchFamily="18" charset="-34"/>
              <a:cs typeface="+mj-cs"/>
            </a:endParaRPr>
          </a:p>
          <a:p>
            <a:pPr lvl="0"/>
            <a:r>
              <a:rPr lang="th-TH" sz="3500" dirty="0" smtClean="0">
                <a:latin typeface="Angsana New" pitchFamily="18" charset="-34"/>
                <a:cs typeface="+mj-cs"/>
              </a:rPr>
              <a:t>บรอนซ์เบริลเลียม </a:t>
            </a:r>
          </a:p>
          <a:p>
            <a:pPr lvl="1"/>
            <a:r>
              <a:rPr lang="th-TH" sz="3500" dirty="0" smtClean="0">
                <a:latin typeface="Angsana New" pitchFamily="18" charset="-34"/>
                <a:cs typeface="+mj-cs"/>
              </a:rPr>
              <a:t>เป็นวัสดุที่เกิดจากการผสมกันระหว่างเบริลเลียม ทองแดงและสังกะสี</a:t>
            </a:r>
          </a:p>
          <a:p>
            <a:pPr lvl="1"/>
            <a:r>
              <a:rPr lang="th-TH" sz="3500" dirty="0" smtClean="0">
                <a:latin typeface="Angsana New" pitchFamily="18" charset="-34"/>
                <a:cs typeface="+mj-cs"/>
              </a:rPr>
              <a:t> บรอนซ์เบริลเลียมชนิดนี้มีความยืดหยุ่นสูงอีกทั้งยังชุบแข็งได้ดี</a:t>
            </a:r>
            <a:endParaRPr lang="en-US" sz="3500" dirty="0" smtClean="0">
              <a:latin typeface="Angsana New" pitchFamily="18" charset="-34"/>
              <a:cs typeface="+mj-cs"/>
            </a:endParaRPr>
          </a:p>
          <a:p>
            <a:pPr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     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32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8358246" cy="6000792"/>
          </a:xfrm>
        </p:spPr>
        <p:txBody>
          <a:bodyPr>
            <a:normAutofit lnSpcReduction="10000"/>
          </a:bodyPr>
          <a:lstStyle/>
          <a:p>
            <a:pPr lvl="0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ทองแดงผสมนิกเกิล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เป็นวัสดุผสมระหว่างทองแดงกับนิกเกิล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สามารถนำไปใช้ทำลวดในเครื่องมือวัดอุณหภูมิสูง ลวดต้านทานไฟฟ้าและสตาร์ตเตอร์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ตะกั่วผสม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ประกอบด้วยตะกั่ว พลวง ดีบุกและทองแดง </a:t>
            </a: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โลหะตะกั่วผสมจะมีความแข็งสูง ถ้าผสมกับพลวงในอัตราส่วนร้อยละ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5 – 25</a:t>
            </a:r>
          </a:p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ดีบุกผสม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ประกอบด้วยดีบุก ตะกั่ว บิสมัทและแคดเมียม </a:t>
            </a: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โลหะผสมดีบุกมีคุณสมบัติความลื่นตัว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8358246" cy="5929354"/>
          </a:xfrm>
        </p:spPr>
        <p:txBody>
          <a:bodyPr>
            <a:normAutofit fontScale="92500" lnSpcReduction="20000"/>
          </a:bodyPr>
          <a:lstStyle/>
          <a:p>
            <a:pPr lvl="0"/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สังกะสีผสม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ประกอบด้วยสังกะสี อะลูมิเนียม แมงกานีสและทองแดง </a:t>
            </a: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สังกะสีผสมมีความแข็งแรงสูงถ้าผ่านกรรมวิธีการหล่ออัดและผิวงานที่เรียบร้อย </a:t>
            </a: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สังกะสีผสมที่ผ่านการรีดจะมีความแข็งแรงไม่มากนัก</a:t>
            </a: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สังกะสีผสมสามารถนำไปใช้งานแทนทองเหลืองได้เป็นอย่างดี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โลหะผสมนิกเกิล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ประกอบด้วยนิกเกิลและทองแดงหรือนิกเกิลผสมเหล็ก เป็นโลหะผสมที่สำคัญ </a:t>
            </a: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ทำให้มีคุณสมบัติทนต่อการกัดกร่อนของกรดและทนต่อระดับอุณหภูมิสูงๆ ได้ดี </a:t>
            </a: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มีความต้านทานการกัดกร่อนสูงมาก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โลหะเบาผสม </a:t>
            </a: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(Alloy Light Metal)</a:t>
            </a:r>
            <a:endParaRPr lang="th-TH" sz="360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42910" y="1428736"/>
            <a:ext cx="7915276" cy="4786346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th-TH" sz="2800" b="1" dirty="0" smtClean="0"/>
              <a:t> </a:t>
            </a:r>
            <a:endParaRPr lang="en-US" sz="2800" dirty="0" smtClean="0"/>
          </a:p>
          <a:p>
            <a:pPr lvl="0"/>
            <a:r>
              <a:rPr lang="th-TH" sz="2800" b="1" dirty="0" smtClean="0"/>
              <a:t>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อะลูมิเนียมผสม </a:t>
            </a: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เป็นวัสดุผสมที่ประกอบด้วยอะลูมิเนียม แมกนีเซียม ทองแดง ซิลิกอน นิกเกิลและแมงกานีส </a:t>
            </a: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โลหะอะลูมิเนียมผสมชนิดนี้แบ่งได้เป็น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ประเภท คือ </a:t>
            </a:r>
          </a:p>
          <a:p>
            <a:pPr lvl="4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ชนิดหล่อและชนิดรีด โดยปกติอะลูมิเนียมจะมีสีขาว </a:t>
            </a:r>
          </a:p>
          <a:p>
            <a:pPr lvl="4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ถ้าผ่านการหล่อจะมีความแข็งแรงน้อยกว่าการรีดและจะนำความร้อนและไฟฟ้าได้ไม่ดีเท่าที่ควร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     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571472" y="642918"/>
            <a:ext cx="8143932" cy="5572164"/>
          </a:xfrm>
        </p:spPr>
        <p:txBody>
          <a:bodyPr>
            <a:noAutofit/>
          </a:bodyPr>
          <a:lstStyle/>
          <a:p>
            <a:pPr lvl="0"/>
            <a:r>
              <a:rPr lang="th-TH" sz="3200" b="1" dirty="0" smtClean="0"/>
              <a:t>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แมกนีเซียมผสม</a:t>
            </a: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เป็นวัสดุผสมที่ประกอบด้วยแมกนีเซียม อะลูมิเนียมและแมงกานีส แมงกานีสผสม</a:t>
            </a: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มีน้ำหนักเบา แต่แข็งแรง </a:t>
            </a: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ตกแต่งขึ้นรูปได้ง่ายกว่า</a:t>
            </a: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โดยทั่วไปแมกนีเซียมผสมสามารถแบ่งได้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ประเภทคือ </a:t>
            </a:r>
          </a:p>
          <a:p>
            <a:pPr lvl="4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ชนิดหล่อ</a:t>
            </a:r>
          </a:p>
          <a:p>
            <a:pPr lvl="4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ชนิดรีด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สิ่งสำคัญควรระมัดระวังคือเศษแมกนีเซียมผสมจะเกิดลุกไหม้ได้ง่ายและถ้าเกิดการลุกไหม้ไม่ควรใช้น้ำดับโดยเด็ดขาด </a:t>
            </a:r>
          </a:p>
          <a:p>
            <a:pPr>
              <a:buNone/>
            </a:pPr>
            <a:r>
              <a:rPr lang="th-TH" sz="3200" dirty="0" smtClean="0"/>
              <a:t>	</a:t>
            </a:r>
            <a:endParaRPr lang="en-US" sz="3200" dirty="0" smtClean="0"/>
          </a:p>
          <a:p>
            <a:pPr>
              <a:buNone/>
            </a:pPr>
            <a:r>
              <a:rPr lang="th-TH" sz="3200" dirty="0" smtClean="0"/>
              <a:t>        </a:t>
            </a:r>
            <a:endParaRPr lang="en-US" sz="32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8429684" cy="621510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th-TH" sz="4100" b="1" dirty="0" smtClean="0">
                <a:latin typeface="Angsana New" pitchFamily="18" charset="-34"/>
                <a:cs typeface="Angsana New" pitchFamily="18" charset="-34"/>
              </a:rPr>
              <a:t>โลหะ</a:t>
            </a:r>
            <a:r>
              <a:rPr lang="th-TH" sz="4100" b="1" dirty="0" err="1" smtClean="0">
                <a:latin typeface="Angsana New" pitchFamily="18" charset="-34"/>
                <a:cs typeface="Angsana New" pitchFamily="18" charset="-34"/>
              </a:rPr>
              <a:t>ซิน</a:t>
            </a:r>
            <a:r>
              <a:rPr lang="th-TH" sz="4100" b="1" dirty="0" smtClean="0">
                <a:latin typeface="Angsana New" pitchFamily="18" charset="-34"/>
                <a:cs typeface="Angsana New" pitchFamily="18" charset="-34"/>
              </a:rPr>
              <a:t>เตอร์ </a:t>
            </a:r>
            <a:r>
              <a:rPr lang="en-US" sz="4100" b="1" dirty="0" smtClean="0">
                <a:latin typeface="Angsana New" pitchFamily="18" charset="-34"/>
                <a:cs typeface="Angsana New" pitchFamily="18" charset="-34"/>
              </a:rPr>
              <a:t>(Sinter Metals)</a:t>
            </a:r>
            <a:r>
              <a:rPr lang="en-US" sz="41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41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4100" dirty="0" smtClean="0">
                <a:latin typeface="Angsana New" pitchFamily="18" charset="-34"/>
                <a:cs typeface="Angsana New" pitchFamily="18" charset="-34"/>
              </a:rPr>
              <a:t>โลหะที่ผลิตจากผงโลหะหลายชนิดที่มีความละเอียดมากนำมาอัดขึ้นรูปและอบด้วยความร้อนสูง โดยมีรายละเอียดขั้นตอนการผลิตดังนี้</a:t>
            </a:r>
            <a:endParaRPr lang="en-US" sz="4100" dirty="0" smtClean="0">
              <a:latin typeface="Angsana New" pitchFamily="18" charset="-34"/>
              <a:cs typeface="Angsana New" pitchFamily="18" charset="-34"/>
            </a:endParaRPr>
          </a:p>
          <a:p>
            <a:pPr lvl="3"/>
            <a:r>
              <a:rPr lang="th-TH" sz="4100" dirty="0" smtClean="0">
                <a:latin typeface="Angsana New" pitchFamily="18" charset="-34"/>
                <a:cs typeface="Angsana New" pitchFamily="18" charset="-34"/>
              </a:rPr>
              <a:t>น้ำโลหะผสมบดให้เป็นผงละเอียด</a:t>
            </a:r>
            <a:endParaRPr lang="en-US" sz="4100" dirty="0" smtClean="0">
              <a:latin typeface="Angsana New" pitchFamily="18" charset="-34"/>
              <a:cs typeface="Angsana New" pitchFamily="18" charset="-34"/>
            </a:endParaRPr>
          </a:p>
          <a:p>
            <a:pPr lvl="3"/>
            <a:r>
              <a:rPr lang="th-TH" sz="4100" dirty="0" smtClean="0">
                <a:latin typeface="Angsana New" pitchFamily="18" charset="-34"/>
                <a:cs typeface="Angsana New" pitchFamily="18" charset="-34"/>
              </a:rPr>
              <a:t>นำผงโลหะที่บดจนละเอียดแล้วอัดขึ้นรูปในแบบอัดตามลักษณะงานที่ต้องการ</a:t>
            </a:r>
            <a:endParaRPr lang="en-US" sz="4100" dirty="0" smtClean="0">
              <a:latin typeface="Angsana New" pitchFamily="18" charset="-34"/>
              <a:cs typeface="Angsana New" pitchFamily="18" charset="-34"/>
            </a:endParaRPr>
          </a:p>
          <a:p>
            <a:pPr lvl="3"/>
            <a:r>
              <a:rPr lang="th-TH" sz="4100" dirty="0" smtClean="0">
                <a:latin typeface="Angsana New" pitchFamily="18" charset="-34"/>
                <a:cs typeface="Angsana New" pitchFamily="18" charset="-34"/>
              </a:rPr>
              <a:t>ผงอัดที่อัดขึ้นรูปแล้ว ต้องนำไปอบที่อุณหภูมิประมาณ </a:t>
            </a:r>
            <a:r>
              <a:rPr lang="en-US" sz="4100" dirty="0" smtClean="0">
                <a:latin typeface="Angsana New" pitchFamily="18" charset="-34"/>
                <a:cs typeface="Angsana New" pitchFamily="18" charset="-34"/>
              </a:rPr>
              <a:t>800 – 1,000 </a:t>
            </a:r>
            <a:r>
              <a:rPr lang="th-TH" sz="4100" dirty="0" smtClean="0">
                <a:latin typeface="Angsana New" pitchFamily="18" charset="-34"/>
                <a:cs typeface="Angsana New" pitchFamily="18" charset="-34"/>
              </a:rPr>
              <a:t>องศาเซลเซียส ขณะอบต้องป้องกันการรวมตัวของออกซิเจน โดยใช้แก๊สเฉื่อยปกคลุม</a:t>
            </a:r>
            <a:endParaRPr lang="en-US" sz="4100" dirty="0" smtClean="0">
              <a:latin typeface="Angsana New" pitchFamily="18" charset="-34"/>
              <a:cs typeface="Angsana New" pitchFamily="18" charset="-34"/>
            </a:endParaRPr>
          </a:p>
          <a:p>
            <a:pPr lvl="3"/>
            <a:r>
              <a:rPr lang="th-TH" sz="4100" dirty="0" smtClean="0">
                <a:latin typeface="Angsana New" pitchFamily="18" charset="-34"/>
                <a:cs typeface="Angsana New" pitchFamily="18" charset="-34"/>
              </a:rPr>
              <a:t>จากนั้นนำไปตัดขึ้นรูปตามต้องการและนำไปอบด้วยความร้อนที่อุณหภูมิ </a:t>
            </a:r>
            <a:r>
              <a:rPr lang="en-US" sz="4100" dirty="0" smtClean="0">
                <a:latin typeface="Angsana New" pitchFamily="18" charset="-34"/>
                <a:cs typeface="Angsana New" pitchFamily="18" charset="-34"/>
              </a:rPr>
              <a:t>1,400 – 1,700 </a:t>
            </a:r>
            <a:r>
              <a:rPr lang="th-TH" sz="4100" dirty="0" smtClean="0">
                <a:latin typeface="Angsana New" pitchFamily="18" charset="-34"/>
                <a:cs typeface="Angsana New" pitchFamily="18" charset="-34"/>
              </a:rPr>
              <a:t>องศาเซลเซียสจะทำให้</a:t>
            </a:r>
            <a:r>
              <a:rPr lang="th-TH" sz="4100" dirty="0" err="1" smtClean="0">
                <a:latin typeface="Angsana New" pitchFamily="18" charset="-34"/>
                <a:cs typeface="Angsana New" pitchFamily="18" charset="-34"/>
              </a:rPr>
              <a:t>ซิน</a:t>
            </a:r>
            <a:r>
              <a:rPr lang="th-TH" sz="4100" dirty="0" smtClean="0">
                <a:latin typeface="Angsana New" pitchFamily="18" charset="-34"/>
                <a:cs typeface="Angsana New" pitchFamily="18" charset="-34"/>
              </a:rPr>
              <a:t>เตอร์มีความแข็งแรงยิ่งขึ้น</a:t>
            </a:r>
            <a:endParaRPr lang="en-US" sz="41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4100" dirty="0" smtClean="0">
                <a:latin typeface="Angsana New" pitchFamily="18" charset="-34"/>
                <a:cs typeface="Angsana New" pitchFamily="18" charset="-34"/>
              </a:rPr>
              <a:t>มีคุณสมบัติทนความร้อนสูง </a:t>
            </a:r>
          </a:p>
          <a:p>
            <a:pPr lvl="1"/>
            <a:r>
              <a:rPr lang="th-TH" sz="4100" dirty="0" smtClean="0">
                <a:latin typeface="Angsana New" pitchFamily="18" charset="-34"/>
                <a:cs typeface="Angsana New" pitchFamily="18" charset="-34"/>
              </a:rPr>
              <a:t>มีความแข็งแรงและทนต่อการกัดกร่อน </a:t>
            </a:r>
          </a:p>
          <a:p>
            <a:pPr lvl="1"/>
            <a:r>
              <a:rPr lang="th-TH" sz="4100" dirty="0" smtClean="0">
                <a:latin typeface="Angsana New" pitchFamily="18" charset="-34"/>
                <a:cs typeface="Angsana New" pitchFamily="18" charset="-34"/>
              </a:rPr>
              <a:t>มีความเปราะแตกหักง่ายเนื่องจากมีรูพรุน</a:t>
            </a:r>
            <a:endParaRPr lang="en-US" sz="41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ความเค้นและความเครียด</a:t>
            </a:r>
            <a:r>
              <a:rPr lang="en-US" sz="3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360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42910" y="1000108"/>
            <a:ext cx="8043890" cy="5019692"/>
          </a:xfrm>
        </p:spPr>
        <p:txBody>
          <a:bodyPr>
            <a:normAutofit lnSpcReduction="10000"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ความเค้น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(Stress)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แรงภายนอกที่กระทำต่อโลหะและกระจายอย่างสม่ำเสมอบนพื้นที่หน้าตัดของโลหะนั้น ขณะเดียวกันภายในเนื้อโลหะก็จะเกิดแรงต่อต้านแรงเหล่านั้นอย่างสม่ำเสมอและขนาดของความเค้น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 </a:t>
            </a:r>
          </a:p>
          <a:p>
            <a:pPr lvl="1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                              </a:t>
            </a:r>
            <a:r>
              <a:rPr lang="en-US" sz="4400" b="1" dirty="0" smtClean="0">
                <a:latin typeface="Angsana New" pitchFamily="18" charset="-34"/>
                <a:cs typeface="Angsana New" pitchFamily="18" charset="-34"/>
              </a:rPr>
              <a:t>Stress   =   P/A</a:t>
            </a:r>
            <a:endParaRPr lang="en-US" sz="3200" b="1" dirty="0" smtClean="0">
              <a:latin typeface="Angsana New" pitchFamily="18" charset="-34"/>
              <a:cs typeface="Angsana New" pitchFamily="18" charset="-34"/>
            </a:endParaRPr>
          </a:p>
          <a:p>
            <a:pPr lvl="1">
              <a:buNone/>
            </a:pP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เมื่อ 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Stress  =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ความเค้น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            P  =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แรงกระทำ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            A  =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พื้นที่ภาคตัดที่รับแรง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32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8715404" cy="5662634"/>
          </a:xfrm>
        </p:spPr>
        <p:txBody>
          <a:bodyPr>
            <a:no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ความเครียด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(Strain)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ความเครียดเกิดขึ้นจากความเปลี่ยนแปลงของโลหะ 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ไม่ว่าจะเป็นการหดตัวเข้า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(Contraction)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หรือการยืดตัวออก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(Elongation)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เมื่อโลหะนั้นอยู่ภายใต้แรงอัด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(Compressive)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และแรงดึง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(Tensile)</a:t>
            </a:r>
          </a:p>
          <a:p>
            <a:pPr lvl="1">
              <a:buNone/>
            </a:pP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lvl="1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                                          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Strain  = L – L</a:t>
            </a:r>
            <a:r>
              <a:rPr lang="en-US" sz="4000" b="1" baseline="-25000" dirty="0" smtClean="0"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/L</a:t>
            </a:r>
            <a:r>
              <a:rPr lang="en-US" sz="4000" b="1" baseline="-25000" dirty="0" smtClean="0">
                <a:latin typeface="Angsana New" pitchFamily="18" charset="-34"/>
                <a:cs typeface="Angsana New" pitchFamily="18" charset="-34"/>
              </a:rPr>
              <a:t>o</a:t>
            </a:r>
            <a:endParaRPr lang="en-US" sz="3200" b="1" baseline="-250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en-US" sz="3200" baseline="-250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เมื่อ 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Strain  =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ความเครียด</a:t>
            </a:r>
          </a:p>
          <a:p>
            <a:pPr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             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 L  =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ความยาวหลังจากที่โลหะถูกแรงกระทำ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               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L</a:t>
            </a:r>
            <a:r>
              <a:rPr lang="en-US" sz="3200" baseline="-25000" dirty="0" smtClean="0"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=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ความยาวเดิม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/>
          </a:p>
          <a:p>
            <a:pPr algn="ctr">
              <a:buNone/>
            </a:pPr>
            <a:r>
              <a:rPr lang="th-TH" b="1" dirty="0" smtClean="0"/>
              <a:t>รูปความสัมพันธ์ระหว่างความเค้นกับความเครียด</a:t>
            </a:r>
            <a:endParaRPr lang="th-TH" dirty="0" smtClean="0"/>
          </a:p>
        </p:txBody>
      </p:sp>
      <p:pic>
        <p:nvPicPr>
          <p:cNvPr id="4" name="รูปภาพ 3" descr="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664373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9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57166"/>
            <a:ext cx="607223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928794" y="5072074"/>
            <a:ext cx="628654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รูปความสัมพันธ์ระหว่างความเค้นกับความเครียดของวัสดุแข็งเปราะ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28662" y="1071546"/>
            <a:ext cx="7772400" cy="989034"/>
          </a:xfrm>
        </p:spPr>
        <p:txBody>
          <a:bodyPr>
            <a:noAutofit/>
          </a:bodyPr>
          <a:lstStyle/>
          <a:p>
            <a:pPr algn="ctr"/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4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4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4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4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4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โลหะจำพวกเหล็ก </a:t>
            </a:r>
            <a:r>
              <a:rPr lang="en-US" sz="4400" b="1" dirty="0" smtClean="0">
                <a:latin typeface="Angsana New" pitchFamily="18" charset="-34"/>
                <a:cs typeface="Angsana New" pitchFamily="18" charset="-34"/>
              </a:rPr>
              <a:t>(Ferrous Metals)</a:t>
            </a:r>
            <a:endParaRPr lang="th-TH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571472" y="2143116"/>
            <a:ext cx="7772400" cy="2000264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สินแร่เหล็ก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(Iron  Ore)</a:t>
            </a:r>
          </a:p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		สินแร่นี้สามารถแบ่งออกเป็น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ชนิด แต่ละชนิดจะอยู่ในสภาพที่รวมตัวอยู่กับออกซิเจนทั้งสิ้น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en-US" sz="36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2800" dirty="0"/>
          </a:p>
        </p:txBody>
      </p:sp>
      <p:pic>
        <p:nvPicPr>
          <p:cNvPr id="5" name="Picture 6" descr="File:Iron-13504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929066"/>
            <a:ext cx="2019532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00034" y="1571612"/>
            <a:ext cx="8229600" cy="1470025"/>
          </a:xfrm>
        </p:spPr>
        <p:txBody>
          <a:bodyPr>
            <a:noAutofit/>
          </a:bodyPr>
          <a:lstStyle/>
          <a:p>
            <a:r>
              <a:rPr sz="9600" smtClean="0">
                <a:latin typeface="Arial Black" pitchFamily="34" charset="0"/>
              </a:rPr>
              <a:t>THE END</a:t>
            </a:r>
            <a:endParaRPr lang="th-TH" sz="9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สินแร่เหล็ก </a:t>
            </a: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(Iron  Ore)</a:t>
            </a:r>
            <a:b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28596" y="857232"/>
            <a:ext cx="8258204" cy="5429288"/>
          </a:xfrm>
        </p:spPr>
        <p:txBody>
          <a:bodyPr>
            <a:normAutofit fontScale="92500" lnSpcReduction="10000"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ฮีมาไทต์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(Fe</a:t>
            </a:r>
            <a:r>
              <a:rPr lang="en-US" sz="3200" b="1" baseline="-250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3200" b="1" baseline="-25000" dirty="0" smtClean="0"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เป็นแร่เหล็กสีแดง ซึ่งจะมีเนื้อเหล็กอยู่ประมาณร้อยละ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70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และมีสภาพเป็นแม่เหล็ก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(Magnetic Iron)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แหล่งที่พบคือ ประเทศสวีเดน สหรัฐอเมริกา และประเทศไทย</a:t>
            </a:r>
          </a:p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แมกนีไทต์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(Fe</a:t>
            </a:r>
            <a:r>
              <a:rPr lang="en-US" sz="3200" b="1" baseline="-25000" dirty="0" smtClean="0"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3200" b="1" baseline="-25000" dirty="0" smtClean="0">
                <a:latin typeface="Angsana New" pitchFamily="18" charset="-34"/>
                <a:cs typeface="Angsana New" pitchFamily="18" charset="-34"/>
              </a:rPr>
              <a:t>4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เป็นแร่สีดำ ซึ่งจะมีเนื้อเหล็กผสมอยู่ประมาณร้อยละ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72.4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และมีสภาพเป็นแม่เหล็กเช่นเดียวกับสินแร่ฮีมาไทต์ แหล่งที่พบคือ ประเทศสหรัฐอเมริกา สวีเดนและประเทศไทย</a:t>
            </a:r>
          </a:p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ซิเดอไรท์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(FeCo</a:t>
            </a:r>
            <a:r>
              <a:rPr lang="en-US" sz="3200" b="1" baseline="-25000" dirty="0" smtClean="0"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เป็นแร่เหล็กสีน้ำตาล ซึ่งจะมีเนื้อเหล็กผสมอยู่ไม่มากนักคือ มีประมาณร้อยละ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48.3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แหล่งที่พบคือประเทศสหรัฐอเมริกา เยอรมนี และอังกฤษ</a:t>
            </a:r>
          </a:p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ไลมอไนต์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(Fe</a:t>
            </a:r>
            <a:r>
              <a:rPr lang="en-US" sz="3200" b="1" baseline="-250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3200" b="1" baseline="-25000" dirty="0" smtClean="0"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 •3H</a:t>
            </a:r>
            <a:r>
              <a:rPr lang="en-US" sz="3200" b="1" baseline="-250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O)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เป็นแร่เหล็กสีน้ำตาล ซึ่งมีเนื้อเหล็กผสมอยู่ประมาณร้อยละ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60 –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65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แหล่งที่พบมากคือ รัฐเท็กซัส มิสซูรี และโคโลราโดในประเทศสหรัฐอเมริกา และฝรั่งเศส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เหล็กดิบ </a:t>
            </a:r>
            <a:r>
              <a:rPr lang="en-US" sz="4400" b="1" dirty="0" smtClean="0">
                <a:latin typeface="Angsana New" pitchFamily="18" charset="-34"/>
                <a:cs typeface="Angsana New" pitchFamily="18" charset="-34"/>
              </a:rPr>
              <a:t>(Pig Iron) </a:t>
            </a: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857224" y="1142984"/>
            <a:ext cx="7772400" cy="4572000"/>
          </a:xfrm>
        </p:spPr>
        <p:txBody>
          <a:bodyPr>
            <a:normAutofit fontScale="92500"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เหล็กดิบเป็นผลผลิตที่ได้มาจากเตาสูงหรือเรียกว่า </a:t>
            </a:r>
          </a:p>
          <a:p>
            <a:pPr>
              <a:buNone/>
            </a:pP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  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เตาบลาสต์เฟอร์เนซ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(Blast Furnance)”</a:t>
            </a:r>
          </a:p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สิ่งสกปรกซึ่งในกระบวนการหลอมละลายสินแร่ด้วยเตาสูงนั้น จะมีสิ่งสกปรกเกิดขึ้นซึ่งเราเรียกว่า สแลก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(Slag)</a:t>
            </a:r>
          </a:p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สำหรับวัตถุดิบที่ใช้ถลุงเหล็กดิบนั้นได้แก่ สินแร่เหล็ก หินปูน ถ่านโค้ก และเหล็กใช้ซ้ำ ซึ่งจะถูกบรรจุลงในเตาสูงตามลำดับ </a:t>
            </a:r>
          </a:p>
          <a:p>
            <a:endParaRPr lang="th-TH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2" descr="http://www.surajproducts.com/home1/images/Pig_Iro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786322"/>
            <a:ext cx="2357454" cy="1768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914400" y="714356"/>
            <a:ext cx="7772400" cy="5305444"/>
          </a:xfrm>
        </p:spPr>
        <p:txBody>
          <a:bodyPr>
            <a:normAutofit lnSpcReduction="10000"/>
          </a:bodyPr>
          <a:lstStyle/>
          <a:p>
            <a:endParaRPr lang="th-TH" b="1" dirty="0" smtClean="0"/>
          </a:p>
          <a:p>
            <a:endParaRPr lang="th-TH" b="1" dirty="0" smtClean="0"/>
          </a:p>
          <a:p>
            <a:endParaRPr lang="th-TH" b="1" dirty="0" smtClean="0"/>
          </a:p>
          <a:p>
            <a:endParaRPr lang="th-TH" b="1" dirty="0" smtClean="0"/>
          </a:p>
          <a:p>
            <a:endParaRPr lang="th-TH" b="1" dirty="0" smtClean="0"/>
          </a:p>
          <a:p>
            <a:endParaRPr lang="th-TH" b="1" dirty="0" smtClean="0"/>
          </a:p>
          <a:p>
            <a:endParaRPr lang="th-TH" b="1" dirty="0" smtClean="0"/>
          </a:p>
          <a:p>
            <a:endParaRPr lang="th-TH" b="1" dirty="0" smtClean="0"/>
          </a:p>
          <a:p>
            <a:endParaRPr lang="th-TH" b="1" dirty="0" smtClean="0"/>
          </a:p>
          <a:p>
            <a:pPr>
              <a:buNone/>
            </a:pPr>
            <a:endParaRPr lang="th-TH" b="1" dirty="0" smtClean="0"/>
          </a:p>
          <a:p>
            <a:pPr algn="ctr">
              <a:buNone/>
            </a:pPr>
            <a:endParaRPr lang="th-TH" sz="3500" b="1" dirty="0" smtClean="0">
              <a:latin typeface="Angsana New" pitchFamily="18" charset="-34"/>
              <a:cs typeface="Angsana New" pitchFamily="18" charset="-34"/>
            </a:endParaRPr>
          </a:p>
          <a:p>
            <a:pPr algn="ctr">
              <a:buNone/>
            </a:pPr>
            <a:r>
              <a:rPr lang="th-TH" sz="3500" b="1" dirty="0" smtClean="0">
                <a:latin typeface="Angsana New" pitchFamily="18" charset="-34"/>
                <a:cs typeface="Angsana New" pitchFamily="18" charset="-34"/>
              </a:rPr>
              <a:t>รูปที่ </a:t>
            </a:r>
            <a:r>
              <a:rPr lang="en-US" sz="3500" b="1" dirty="0" smtClean="0">
                <a:latin typeface="Angsana New" pitchFamily="18" charset="-34"/>
                <a:cs typeface="Angsana New" pitchFamily="18" charset="-34"/>
              </a:rPr>
              <a:t>1.2 </a:t>
            </a:r>
            <a:r>
              <a:rPr lang="th-TH" sz="3500" b="1" dirty="0" smtClean="0">
                <a:latin typeface="Angsana New" pitchFamily="18" charset="-34"/>
                <a:cs typeface="Angsana New" pitchFamily="18" charset="-34"/>
              </a:rPr>
              <a:t>ส่วนประกอบของเตาสูง</a:t>
            </a:r>
            <a:endParaRPr lang="en-US" sz="3500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รูปภาพ 3" descr="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52"/>
            <a:ext cx="614366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0"/>
            <a:ext cx="8115328" cy="1143000"/>
          </a:xfrm>
        </p:spPr>
        <p:txBody>
          <a:bodyPr>
            <a:normAutofit/>
          </a:bodyPr>
          <a:lstStyle/>
          <a:p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ขั้นตอนการทำงาน</a:t>
            </a:r>
            <a:endParaRPr lang="th-TH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643998" cy="5500726"/>
          </a:xfrm>
        </p:spPr>
        <p:txBody>
          <a:bodyPr>
            <a:normAutofit lnSpcReduction="10000"/>
          </a:bodyPr>
          <a:lstStyle/>
          <a:p>
            <a:pPr lvl="0"/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เตรียมวัตถุดิบ</a:t>
            </a:r>
            <a:endParaRPr lang="en-US" sz="2800" dirty="0" smtClean="0"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นำวัตถุดิบบรรจุเข้าเตาทางปากปล่องเตา</a:t>
            </a:r>
            <a:endParaRPr lang="en-US" sz="2800" dirty="0" smtClean="0"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เป่าลมร้อนเข้าเตาเพื่อช่วยในการเผาไหม้</a:t>
            </a:r>
          </a:p>
          <a:p>
            <a:pPr lvl="0"/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ถ่านโค้กที่ลุกไหม้จะเกิดปฏิกิริยาดึงออกซิเจนจากสินแร่เหล็กมารวมตัวกับคาร์บอนในถ่านโค้กทำให้สินแร่เหล็กกลายเป็นเหล็กดิบหลอมเหลวไหลรวมตัวลงสู่ส่วนล่างของเตา</a:t>
            </a:r>
            <a:endParaRPr lang="en-US" sz="2800" dirty="0" smtClean="0"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หินปูนที่ใส่เข้าไปจะหลอมรวมตัวกับสารมลทิน กลายเป็นสแลก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(Slag)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ลอยอยู่ส่วนบนของน้ำเหล็กดิบ</a:t>
            </a:r>
            <a:endParaRPr lang="en-US" sz="2800" dirty="0" smtClean="0"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ในขณะหลอมละลายสินแร่เหล็กนั้นจะเกิดแก๊สเตาสูง นำแก๊สนี้ไปเข้าเตาเผาลมร้อน เพื่อนำลมร้อนกลับมาช่วยในการเผาไหม้ได้อีก</a:t>
            </a:r>
            <a:endParaRPr lang="en-US" sz="2800" dirty="0" smtClean="0"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นำเหล็กดิบที่หลอมละลายออกจากเตาเพื่อเทลงสู่แบบที่เตรียมไว้ ผลผลิตที่ได้จะเป็นเหล็กดิบซึ่งพร้อมที่จะนำไปใช้ผลิตเหล็กชนิดอื่นๆ ต่อไป</a:t>
            </a:r>
            <a:endParaRPr lang="en-US" sz="2800" dirty="0" smtClean="0">
              <a:latin typeface="AngsanaUPC" pitchFamily="18" charset="-34"/>
              <a:cs typeface="AngsanaUPC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772</TotalTime>
  <Words>2869</Words>
  <Application>Microsoft Office PowerPoint</Application>
  <PresentationFormat>นำเสนอทางหน้าจอ (4:3)</PresentationFormat>
  <Paragraphs>349</Paragraphs>
  <Slides>50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50</vt:i4>
      </vt:variant>
    </vt:vector>
  </HeadingPairs>
  <TitlesOfParts>
    <vt:vector size="51" baseType="lpstr">
      <vt:lpstr>เฉลียง</vt:lpstr>
      <vt:lpstr>วัสดุและโลหะวิทยา บทที่ 1   โลหะ</vt:lpstr>
      <vt:lpstr>โลหะ</vt:lpstr>
      <vt:lpstr>ภาพนิ่ง 3</vt:lpstr>
      <vt:lpstr>การจำแนกชนิดของโลหะ</vt:lpstr>
      <vt:lpstr>     โลหะจำพวกเหล็ก (Ferrous Metals)</vt:lpstr>
      <vt:lpstr>สินแร่เหล็ก (Iron  Ore) </vt:lpstr>
      <vt:lpstr>เหล็กดิบ (Pig Iron)   </vt:lpstr>
      <vt:lpstr>ภาพนิ่ง 8</vt:lpstr>
      <vt:lpstr>ขั้นตอนการทำงาน</vt:lpstr>
      <vt:lpstr>เหล็กหล่อ  (Cast Iron) </vt:lpstr>
      <vt:lpstr>เหล็กหล่อสีขาว (White Cast Iron)</vt:lpstr>
      <vt:lpstr>เหล็กหล่อสีเทาหรือเหล็กหล่อดำ (Gray Cast Iron) </vt:lpstr>
      <vt:lpstr>เหล็กหล่อเหนียว (Ductile and Malleable Cast Iron) </vt:lpstr>
      <vt:lpstr>เหล็กหล่อผสมหรือเหล็กหล่อพิเศษ (Alloy or Special Cast Iron) </vt:lpstr>
      <vt:lpstr>เหล็กกล้า (Steel)</vt:lpstr>
      <vt:lpstr>เหล็กกล้าคาร์บอน (Carbon Steel) </vt:lpstr>
      <vt:lpstr>เหล็กกล้าผสม (Alloys  Steel) </vt:lpstr>
      <vt:lpstr>ธาตุที่ผสมในเหล็กกล้า</vt:lpstr>
      <vt:lpstr>ภาพนิ่ง 19</vt:lpstr>
      <vt:lpstr> โลหะนอกจำพวกเหล็ก (Nonferrous Metals) </vt:lpstr>
      <vt:lpstr>โลหะหนัก  (Heavy Metals) 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โลหะเบา (Light Metals) </vt:lpstr>
      <vt:lpstr>ภาพนิ่ง 33</vt:lpstr>
      <vt:lpstr>ภาพนิ่ง 34</vt:lpstr>
      <vt:lpstr>ภาพนิ่ง 35</vt:lpstr>
      <vt:lpstr>โลหะผสม  (Alloy Metals) </vt:lpstr>
      <vt:lpstr>ภาพนิ่ง 37</vt:lpstr>
      <vt:lpstr>ภาพนิ่ง 38</vt:lpstr>
      <vt:lpstr>ภาพนิ่ง 39</vt:lpstr>
      <vt:lpstr>ภาพนิ่ง 40</vt:lpstr>
      <vt:lpstr>ภาพนิ่ง 41</vt:lpstr>
      <vt:lpstr>ภาพนิ่ง 42</vt:lpstr>
      <vt:lpstr>โลหะเบาผสม (Alloy Light Metal)</vt:lpstr>
      <vt:lpstr>ภาพนิ่ง 44</vt:lpstr>
      <vt:lpstr>ภาพนิ่ง 45</vt:lpstr>
      <vt:lpstr>ความเค้นและความเครียด </vt:lpstr>
      <vt:lpstr>ภาพนิ่ง 47</vt:lpstr>
      <vt:lpstr>ภาพนิ่ง 48</vt:lpstr>
      <vt:lpstr>ภาพนิ่ง 49</vt:lpstr>
      <vt:lpstr>THE END</vt:lpstr>
    </vt:vector>
  </TitlesOfParts>
  <Company>LiteOS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โลหะ</dc:title>
  <dc:creator>MoZarD</dc:creator>
  <cp:lastModifiedBy>Morsap</cp:lastModifiedBy>
  <cp:revision>93</cp:revision>
  <dcterms:created xsi:type="dcterms:W3CDTF">2009-02-16T13:20:35Z</dcterms:created>
  <dcterms:modified xsi:type="dcterms:W3CDTF">2014-01-09T03:23:56Z</dcterms:modified>
</cp:coreProperties>
</file>